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9" r:id="rId3"/>
    <p:sldId id="301" r:id="rId4"/>
    <p:sldId id="302" r:id="rId5"/>
    <p:sldId id="315" r:id="rId6"/>
    <p:sldId id="353" r:id="rId7"/>
    <p:sldId id="354" r:id="rId8"/>
    <p:sldId id="370" r:id="rId9"/>
    <p:sldId id="369" r:id="rId10"/>
    <p:sldId id="371" r:id="rId11"/>
    <p:sldId id="372" r:id="rId12"/>
    <p:sldId id="355" r:id="rId13"/>
    <p:sldId id="358" r:id="rId14"/>
    <p:sldId id="360" r:id="rId15"/>
    <p:sldId id="361" r:id="rId16"/>
    <p:sldId id="362" r:id="rId17"/>
    <p:sldId id="363" r:id="rId18"/>
    <p:sldId id="364" r:id="rId19"/>
    <p:sldId id="375" r:id="rId20"/>
    <p:sldId id="376" r:id="rId21"/>
    <p:sldId id="377" r:id="rId22"/>
    <p:sldId id="373" r:id="rId23"/>
    <p:sldId id="380" r:id="rId24"/>
    <p:sldId id="379" r:id="rId25"/>
    <p:sldId id="374" r:id="rId26"/>
    <p:sldId id="378" r:id="rId27"/>
    <p:sldId id="336" r:id="rId28"/>
    <p:sldId id="3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D000"/>
    <a:srgbClr val="00FF00"/>
    <a:srgbClr val="E9EDF4"/>
    <a:srgbClr val="DDE3EE"/>
    <a:srgbClr val="D0D8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90" d="100"/>
          <a:sy n="90" d="100"/>
        </p:scale>
        <p:origin x="-230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25/12/2013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Submodular</a:t>
            </a:r>
            <a:r>
              <a:rPr lang="en-US" dirty="0"/>
              <a:t> Maximization with Cardinality Constraints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7669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589240"/>
            <a:ext cx="8496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Based On</a:t>
            </a:r>
          </a:p>
          <a:p>
            <a:r>
              <a:rPr lang="en-US" sz="1600" dirty="0" err="1" smtClean="0"/>
              <a:t>Submodular</a:t>
            </a:r>
            <a:r>
              <a:rPr lang="en-US" sz="1600" dirty="0" smtClean="0"/>
              <a:t> </a:t>
            </a:r>
            <a:r>
              <a:rPr lang="en-US" sz="1600" dirty="0"/>
              <a:t>Maximization with Cardinality </a:t>
            </a:r>
            <a:r>
              <a:rPr lang="en-US" sz="1600" dirty="0" smtClean="0"/>
              <a:t>Constraints. </a:t>
            </a:r>
            <a:r>
              <a:rPr lang="en-US" sz="1600" dirty="0" err="1" smtClean="0"/>
              <a:t>Niv</a:t>
            </a:r>
            <a:r>
              <a:rPr lang="en-US" sz="1600" dirty="0" smtClean="0"/>
              <a:t> </a:t>
            </a:r>
            <a:r>
              <a:rPr lang="en-US" sz="1600" dirty="0" err="1"/>
              <a:t>Buchbinder</a:t>
            </a:r>
            <a:r>
              <a:rPr lang="en-US" sz="1600" dirty="0"/>
              <a:t>, Moran Feldman, Joseph (</a:t>
            </a:r>
            <a:r>
              <a:rPr lang="en-US" sz="1600" dirty="0" err="1"/>
              <a:t>Seffi</a:t>
            </a:r>
            <a:r>
              <a:rPr lang="en-US" sz="1600" dirty="0"/>
              <a:t>) </a:t>
            </a:r>
            <a:r>
              <a:rPr lang="en-US" sz="1600" dirty="0" err="1"/>
              <a:t>Naor</a:t>
            </a:r>
            <a:r>
              <a:rPr lang="en-US" sz="1600" dirty="0"/>
              <a:t> and Roy Schwartz, </a:t>
            </a:r>
            <a:r>
              <a:rPr lang="en-US" sz="1600" dirty="0" smtClean="0"/>
              <a:t>SODA 2014 (to appear).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729529"/>
            <a:ext cx="2088232" cy="1259311"/>
          </a:xfrm>
          <a:prstGeom prst="rect">
            <a:avLst/>
          </a:prstGeom>
          <a:noFill/>
        </p:spPr>
      </p:pic>
      <p:pic>
        <p:nvPicPr>
          <p:cNvPr id="151554" name="Picture 2" descr="C:\Users\feldman\AppData\Local\Microsoft\Windows\Temporary Internet Files\Content.IE5\4MOSXU53\MC9003835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379"/>
            <a:ext cx="828092" cy="8297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Random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Algorithm</a:t>
            </a:r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i="1" dirty="0" smtClean="0"/>
              <a:t>k</a:t>
            </a:r>
            <a:r>
              <a:rPr lang="en-US" dirty="0" smtClean="0"/>
              <a:t> iterations. In each iteration pick at random one element out of the </a:t>
            </a:r>
            <a:r>
              <a:rPr lang="en-US" i="1" dirty="0" smtClean="0"/>
              <a:t>k</a:t>
            </a:r>
            <a:r>
              <a:rPr lang="en-US" dirty="0" smtClean="0"/>
              <a:t> with the largest marginal contributions.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More Formally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.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For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set of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the elements maximizing: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sz="2400" i="1" baseline="-5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Let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a uniformly random element from 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}.</a:t>
            </a:r>
            <a:endParaRPr lang="en-US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Return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i="1" baseline="-25000" dirty="0">
              <a:sym typeface="Symbol"/>
            </a:endParaRP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36" y="1556793"/>
            <a:ext cx="8253489" cy="122413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3356993"/>
            <a:ext cx="8253489" cy="2808311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CBD07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288" y="260649"/>
            <a:ext cx="1063737" cy="11521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982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Warm Up: Analysis </a:t>
            </a:r>
            <a:r>
              <a:rPr lang="en-US" sz="2800" dirty="0"/>
              <a:t>for </a:t>
            </a:r>
            <a:r>
              <a:rPr lang="en-US" sz="2800" dirty="0" smtClean="0"/>
              <a:t>Monotone Functions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In iteration </a:t>
            </a:r>
            <a:r>
              <a:rPr lang="en-US" b="1" i="1" u="sng" dirty="0" err="1" smtClean="0">
                <a:sym typeface="Symbol"/>
              </a:rPr>
              <a:t>i</a:t>
            </a:r>
            <a:endParaRPr lang="en-US" b="1" i="1" u="sng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Fix everything that happened before iteration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 All the expectations will be conditioned on the history.</a:t>
            </a:r>
          </a:p>
          <a:p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submodularity</a:t>
            </a:r>
            <a:r>
              <a:rPr lang="en-US" dirty="0" smtClean="0">
                <a:sym typeface="Symbol"/>
              </a:rPr>
              <a:t> and monotonicity:</a:t>
            </a: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dirty="0" err="1" smtClean="0">
                <a:sym typeface="Symbol"/>
              </a:rPr>
              <a:t>elememt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picked at random from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and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is a potential candidate to be 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Unfix history - if it holds for every given history, it holds in general too.</a:t>
            </a:r>
          </a:p>
          <a:p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19127956"/>
              </p:ext>
            </p:extLst>
          </p:nvPr>
        </p:nvGraphicFramePr>
        <p:xfrm>
          <a:off x="683568" y="2687097"/>
          <a:ext cx="7632848" cy="813911"/>
        </p:xfrm>
        <a:graphic>
          <a:graphicData uri="http://schemas.openxmlformats.org/presentationml/2006/ole">
            <p:oleObj spid="_x0000_s152824" name="Equation" r:id="rId3" imgW="429228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13678495"/>
              </p:ext>
            </p:extLst>
          </p:nvPr>
        </p:nvGraphicFramePr>
        <p:xfrm>
          <a:off x="3103563" y="4149080"/>
          <a:ext cx="5356225" cy="1920875"/>
        </p:xfrm>
        <a:graphic>
          <a:graphicData uri="http://schemas.openxmlformats.org/presentationml/2006/ole">
            <p:oleObj spid="_x0000_s152825" name="Equation" r:id="rId4" imgW="3187440" imgH="1143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23208726"/>
              </p:ext>
            </p:extLst>
          </p:nvPr>
        </p:nvGraphicFramePr>
        <p:xfrm>
          <a:off x="783431" y="4340969"/>
          <a:ext cx="2347912" cy="384175"/>
        </p:xfrm>
        <a:graphic>
          <a:graphicData uri="http://schemas.openxmlformats.org/presentationml/2006/ole">
            <p:oleObj spid="_x0000_s152826" name="Equation" r:id="rId5" imgW="1396800" imgH="228600" progId="Equation.3">
              <p:embed/>
            </p:oleObj>
          </a:graphicData>
        </a:graphic>
      </p:graphicFrame>
      <p:pic>
        <p:nvPicPr>
          <p:cNvPr id="11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4844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Warm Up: Analysis for Monotone </a:t>
            </a:r>
            <a:r>
              <a:rPr lang="en-US" sz="2400" dirty="0" smtClean="0"/>
              <a:t>Functions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Adding up all iterations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Rearranging: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Combining: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Rearranging again: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/>
              <a:t>We get a set with a value of (1 – 1/</a:t>
            </a:r>
            <a:r>
              <a:rPr lang="en-US" i="1" dirty="0"/>
              <a:t>e</a:t>
            </a:r>
            <a:r>
              <a:rPr lang="en-US" dirty="0"/>
              <a:t>) ∙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OPT</a:t>
            </a:r>
            <a:r>
              <a:rPr lang="en-US" dirty="0"/>
              <a:t>) </a:t>
            </a:r>
            <a:r>
              <a:rPr lang="en-US" u="sng" dirty="0"/>
              <a:t>in </a:t>
            </a:r>
            <a:r>
              <a:rPr lang="en-US" u="sng" dirty="0" smtClean="0"/>
              <a:t>expectation</a:t>
            </a:r>
            <a:r>
              <a:rPr lang="en-US" dirty="0" smtClean="0"/>
              <a:t> (unlike in the classical greedy).</a:t>
            </a: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51161816"/>
              </p:ext>
            </p:extLst>
          </p:nvPr>
        </p:nvGraphicFramePr>
        <p:xfrm>
          <a:off x="1965325" y="2197869"/>
          <a:ext cx="5289550" cy="727075"/>
        </p:xfrm>
        <a:graphic>
          <a:graphicData uri="http://schemas.openxmlformats.org/presentationml/2006/ole">
            <p:oleObj spid="_x0000_s146364" name="Equation" r:id="rId3" imgW="3149280" imgH="431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03679594"/>
              </p:ext>
            </p:extLst>
          </p:nvPr>
        </p:nvGraphicFramePr>
        <p:xfrm>
          <a:off x="1265238" y="3142481"/>
          <a:ext cx="6784975" cy="790575"/>
        </p:xfrm>
        <a:graphic>
          <a:graphicData uri="http://schemas.openxmlformats.org/presentationml/2006/ole">
            <p:oleObj spid="_x0000_s146365" name="Equation" r:id="rId4" imgW="4038480" imgH="4698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0528942"/>
              </p:ext>
            </p:extLst>
          </p:nvPr>
        </p:nvGraphicFramePr>
        <p:xfrm>
          <a:off x="1962150" y="4332263"/>
          <a:ext cx="5164138" cy="896937"/>
        </p:xfrm>
        <a:graphic>
          <a:graphicData uri="http://schemas.openxmlformats.org/presentationml/2006/ole">
            <p:oleObj spid="_x0000_s146366" name="Equation" r:id="rId5" imgW="3073320" imgH="533160" progId="Equation.3">
              <p:embed/>
            </p:oleObj>
          </a:graphicData>
        </a:graphic>
      </p:graphicFrame>
      <p:pic>
        <p:nvPicPr>
          <p:cNvPr id="11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4527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Reduction for Non-monotone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80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add </a:t>
            </a:r>
            <a:r>
              <a:rPr lang="en-US" i="1" dirty="0"/>
              <a:t>k</a:t>
            </a:r>
            <a:r>
              <a:rPr lang="en-US" dirty="0"/>
              <a:t> dummy elements of value 0.</a:t>
            </a:r>
          </a:p>
          <a:p>
            <a:r>
              <a:rPr lang="en-US" dirty="0"/>
              <a:t>The dummy elements are removed at the end.</a:t>
            </a:r>
          </a:p>
          <a:p>
            <a:r>
              <a:rPr lang="en-US" dirty="0"/>
              <a:t>Allows us to assume </a:t>
            </a:r>
            <a:r>
              <a:rPr lang="en-US" i="1" dirty="0"/>
              <a:t>OPT</a:t>
            </a:r>
            <a:r>
              <a:rPr lang="en-US" dirty="0"/>
              <a:t> is of size exactly </a:t>
            </a:r>
            <a:r>
              <a:rPr lang="en-US" i="1" dirty="0"/>
              <a:t>k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141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Analysis for Non-monotone Functions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1472" y="2934072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996952"/>
            <a:ext cx="82296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Helper Lemma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</a:t>
            </a:r>
            <a:r>
              <a:rPr lang="en-US" dirty="0" err="1"/>
              <a:t>submodular</a:t>
            </a:r>
            <a:r>
              <a:rPr lang="en-US" dirty="0"/>
              <a:t> function </a:t>
            </a:r>
            <a:r>
              <a:rPr lang="en-US" i="1" dirty="0"/>
              <a:t>g</a:t>
            </a:r>
            <a:r>
              <a:rPr lang="en-US" dirty="0"/>
              <a:t> : 2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and a random set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containing every element with probability at most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i="1" dirty="0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[</a:t>
            </a:r>
            <a:r>
              <a:rPr lang="en-US" i="1" dirty="0" smtClean="0"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)] ≥ (1 –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 ∙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).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Similar to a Lemma from [</a:t>
            </a:r>
            <a:r>
              <a:rPr lang="en-US" dirty="0" err="1">
                <a:sym typeface="Symbol"/>
              </a:rPr>
              <a:t>Feige</a:t>
            </a:r>
            <a:r>
              <a:rPr lang="en-US" dirty="0">
                <a:sym typeface="Symbol"/>
              </a:rPr>
              <a:t> et al. 2007].</a:t>
            </a:r>
          </a:p>
          <a:p>
            <a:r>
              <a:rPr lang="en-US" dirty="0">
                <a:sym typeface="Symbol"/>
              </a:rPr>
              <a:t>Will be proved later.</a:t>
            </a: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u="sng" dirty="0">
                <a:sym typeface="Symbol"/>
              </a:rPr>
              <a:t>Current Objective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Lower bound </a:t>
            </a:r>
            <a:r>
              <a:rPr lang="en-US" i="1" dirty="0">
                <a:sym typeface="Symbol"/>
              </a:rPr>
              <a:t>E</a:t>
            </a:r>
            <a:r>
              <a:rPr lang="en-US" dirty="0">
                <a:sym typeface="Symbol"/>
              </a:rPr>
              <a:t>[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OPT</a:t>
            </a:r>
            <a:r>
              <a:rPr lang="en-US" dirty="0">
                <a:sym typeface="Symbol"/>
              </a:rPr>
              <a:t> 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)].</a:t>
            </a:r>
          </a:p>
          <a:p>
            <a:r>
              <a:rPr lang="en-US" dirty="0" smtClean="0">
                <a:sym typeface="Symbol"/>
              </a:rPr>
              <a:t>Method - show </a:t>
            </a:r>
            <a:r>
              <a:rPr lang="en-US" dirty="0">
                <a:sym typeface="Symbol"/>
              </a:rPr>
              <a:t>that no element belongs to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with </a:t>
            </a:r>
            <a:r>
              <a:rPr lang="en-US" dirty="0" smtClean="0">
                <a:sym typeface="Symbol"/>
              </a:rPr>
              <a:t>a large </a:t>
            </a:r>
            <a:r>
              <a:rPr lang="en-US" dirty="0">
                <a:sym typeface="Symbol"/>
              </a:rPr>
              <a:t>probability, and then apply the above lemma.</a:t>
            </a:r>
          </a:p>
        </p:txBody>
      </p:sp>
      <p:pic>
        <p:nvPicPr>
          <p:cNvPr id="8" name="Picture 7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4359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Analysis for Non-monotone Functions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Observation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In every iteration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every element outside of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has a probability of at most 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to get into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Corollary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An element belongs to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with probability at most 1 – (1-1/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en-US" i="1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Applying the Helper Lemma</a:t>
            </a:r>
          </a:p>
          <a:p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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).</a:t>
            </a:r>
          </a:p>
          <a:p>
            <a:r>
              <a:rPr lang="en-US" dirty="0" smtClean="0">
                <a:sym typeface="Symbol"/>
              </a:rPr>
              <a:t>Observe that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is </a:t>
            </a:r>
            <a:r>
              <a:rPr lang="en-US" dirty="0">
                <a:sym typeface="Symbol"/>
              </a:rPr>
              <a:t>non-negative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err="1" smtClean="0">
                <a:sym typeface="Symbol"/>
              </a:rPr>
              <a:t>submodular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i="1" dirty="0">
                <a:sym typeface="Symbol"/>
              </a:rPr>
              <a:t>E</a:t>
            </a:r>
            <a:r>
              <a:rPr lang="en-US" dirty="0">
                <a:sym typeface="Symbol"/>
              </a:rPr>
              <a:t>[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OPT</a:t>
            </a:r>
            <a:r>
              <a:rPr lang="en-US" dirty="0">
                <a:sym typeface="Symbol"/>
              </a:rPr>
              <a:t> 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)] =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)] ≥ 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1-1/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∙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() = </a:t>
            </a:r>
            <a:r>
              <a:rPr lang="en-US" dirty="0">
                <a:sym typeface="Symbol"/>
              </a:rPr>
              <a:t>(1-1/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)</a:t>
            </a:r>
            <a:r>
              <a:rPr lang="en-US" i="1" baseline="30000" dirty="0" err="1">
                <a:sym typeface="Symbol"/>
              </a:rPr>
              <a:t>i</a:t>
            </a:r>
            <a:r>
              <a:rPr lang="en-US" i="1" dirty="0">
                <a:sym typeface="Symbol"/>
              </a:rPr>
              <a:t> </a:t>
            </a:r>
            <a:r>
              <a:rPr lang="en-US" dirty="0">
                <a:sym typeface="Symbol"/>
              </a:rPr>
              <a:t>∙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(OPT).</a:t>
            </a: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Next Step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Repeat the analysis of the classical greedy algorithm, and use the above bound instead of monotonicity.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18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Analysis for Non-monotone Functions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72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In iteration </a:t>
            </a:r>
            <a:r>
              <a:rPr lang="en-US" b="1" i="1" u="sng" dirty="0" err="1" smtClean="0">
                <a:sym typeface="Symbol"/>
              </a:rPr>
              <a:t>i</a:t>
            </a:r>
            <a:endParaRPr lang="en-US" b="1" i="1" u="sng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Fix everything that happened before iteration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 All the expectations will be conditioned on the history.</a:t>
            </a:r>
          </a:p>
          <a:p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submodularity</a:t>
            </a:r>
            <a:r>
              <a:rPr lang="en-US" dirty="0" smtClean="0">
                <a:sym typeface="Symbol"/>
              </a:rPr>
              <a:t>:</a:t>
            </a: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dirty="0" err="1" smtClean="0">
                <a:sym typeface="Symbol"/>
              </a:rPr>
              <a:t>elememt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picked at random from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and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is a potential candidate to be 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0702072"/>
              </p:ext>
            </p:extLst>
          </p:nvPr>
        </p:nvGraphicFramePr>
        <p:xfrm>
          <a:off x="1979613" y="2852936"/>
          <a:ext cx="5497512" cy="865188"/>
        </p:xfrm>
        <a:graphic>
          <a:graphicData uri="http://schemas.openxmlformats.org/presentationml/2006/ole">
            <p:oleObj spid="_x0000_s147985" name="Equation" r:id="rId3" imgW="290808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4395104"/>
              </p:ext>
            </p:extLst>
          </p:nvPr>
        </p:nvGraphicFramePr>
        <p:xfrm>
          <a:off x="3103563" y="4725144"/>
          <a:ext cx="5356225" cy="1920875"/>
        </p:xfrm>
        <a:graphic>
          <a:graphicData uri="http://schemas.openxmlformats.org/presentationml/2006/ole">
            <p:oleObj spid="_x0000_s147986" name="Equation" r:id="rId4" imgW="3187440" imgH="1143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50968714"/>
              </p:ext>
            </p:extLst>
          </p:nvPr>
        </p:nvGraphicFramePr>
        <p:xfrm>
          <a:off x="783431" y="4941168"/>
          <a:ext cx="2347912" cy="384175"/>
        </p:xfrm>
        <a:graphic>
          <a:graphicData uri="http://schemas.openxmlformats.org/presentationml/2006/ole">
            <p:oleObj spid="_x0000_s147987" name="Equation" r:id="rId5" imgW="1396800" imgH="228600" progId="Equation.3">
              <p:embed/>
            </p:oleObj>
          </a:graphicData>
        </a:graphic>
      </p:graphicFrame>
      <p:pic>
        <p:nvPicPr>
          <p:cNvPr id="11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823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Analysis for Non-monotone Functions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ym typeface="Symbol"/>
              </a:rPr>
              <a:t>Unfixing history, and using previous observations, we get: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>
                <a:sym typeface="Symbol"/>
              </a:rPr>
              <a:t>Adding up all iterations</a:t>
            </a:r>
          </a:p>
          <a:p>
            <a:r>
              <a:rPr lang="en-US" dirty="0" smtClean="0">
                <a:sym typeface="Symbol"/>
              </a:rPr>
              <a:t>We got a lower bound on the (expected) improvement in each iteration.</a:t>
            </a:r>
          </a:p>
          <a:p>
            <a:r>
              <a:rPr lang="en-US" dirty="0" smtClean="0">
                <a:sym typeface="Symbol"/>
              </a:rPr>
              <a:t>Using induction it is possible to prove that: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Remarks</a:t>
            </a:r>
          </a:p>
          <a:p>
            <a:r>
              <a:rPr lang="en-US" dirty="0" smtClean="0">
                <a:sym typeface="Symbol"/>
              </a:rPr>
              <a:t>This algorithm both uses less oracle calls than the previous ones, and gets ride of the 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(1) in the approximation ratio.</a:t>
            </a:r>
          </a:p>
          <a:p>
            <a:r>
              <a:rPr lang="en-US" dirty="0" smtClean="0">
                <a:sym typeface="Symbol"/>
              </a:rPr>
              <a:t>Now it all boils down to proving the helper lemma.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42947297"/>
              </p:ext>
            </p:extLst>
          </p:nvPr>
        </p:nvGraphicFramePr>
        <p:xfrm>
          <a:off x="2027386" y="1772816"/>
          <a:ext cx="5568950" cy="1109662"/>
        </p:xfrm>
        <a:graphic>
          <a:graphicData uri="http://schemas.openxmlformats.org/presentationml/2006/ole">
            <p:oleObj spid="_x0000_s149025" name="Equation" r:id="rId3" imgW="3314520" imgH="6602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65020075"/>
              </p:ext>
            </p:extLst>
          </p:nvPr>
        </p:nvGraphicFramePr>
        <p:xfrm>
          <a:off x="539552" y="3933056"/>
          <a:ext cx="3168352" cy="737289"/>
        </p:xfrm>
        <a:graphic>
          <a:graphicData uri="http://schemas.openxmlformats.org/presentationml/2006/ole">
            <p:oleObj spid="_x0000_s149026" name="Equation" r:id="rId4" imgW="2019240" imgH="4698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63179624"/>
              </p:ext>
            </p:extLst>
          </p:nvPr>
        </p:nvGraphicFramePr>
        <p:xfrm>
          <a:off x="3779912" y="3933056"/>
          <a:ext cx="4752528" cy="709184"/>
        </p:xfrm>
        <a:graphic>
          <a:graphicData uri="http://schemas.openxmlformats.org/presentationml/2006/ole">
            <p:oleObj spid="_x0000_s149027" name="Equation" r:id="rId5" imgW="3149280" imgH="469800" progId="Equation.3">
              <p:embed/>
            </p:oleObj>
          </a:graphicData>
        </a:graphic>
      </p:graphicFrame>
      <p:pic>
        <p:nvPicPr>
          <p:cNvPr id="16" name="Picture 15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6418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Helper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Helper </a:t>
            </a:r>
            <a:r>
              <a:rPr lang="en-US" b="1" u="sng" dirty="0" smtClean="0"/>
              <a:t>Lemma - Reminder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Given a </a:t>
            </a:r>
            <a:r>
              <a:rPr lang="en-US" dirty="0" err="1"/>
              <a:t>submodular</a:t>
            </a:r>
            <a:r>
              <a:rPr lang="en-US" dirty="0"/>
              <a:t> function </a:t>
            </a:r>
            <a:r>
              <a:rPr lang="en-US" i="1" dirty="0"/>
              <a:t>g</a:t>
            </a:r>
            <a:r>
              <a:rPr lang="en-US" dirty="0"/>
              <a:t> : 2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and a random set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containing </a:t>
            </a:r>
            <a:r>
              <a:rPr lang="en-US" dirty="0">
                <a:sym typeface="Wingdings" pitchFamily="2" charset="2"/>
              </a:rPr>
              <a:t>every element with probability at most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.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Then, </a:t>
            </a:r>
            <a:r>
              <a:rPr lang="en-US" i="1" dirty="0">
                <a:sym typeface="Wingdings" pitchFamily="2" charset="2"/>
              </a:rPr>
              <a:t>E</a:t>
            </a:r>
            <a:r>
              <a:rPr lang="en-US" dirty="0">
                <a:sym typeface="Wingdings" pitchFamily="2" charset="2"/>
              </a:rPr>
              <a:t>[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)] ≥ (1 –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 ∙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).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Intuition</a:t>
            </a:r>
          </a:p>
          <a:p>
            <a:r>
              <a:rPr lang="en-US" dirty="0" smtClean="0">
                <a:sym typeface="Symbol"/>
              </a:rPr>
              <a:t>Adding all the elements can reduce the value of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() by at most 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()</a:t>
            </a:r>
            <a:r>
              <a:rPr lang="en-US" dirty="0" smtClean="0">
                <a:sym typeface="Symbol"/>
              </a:rPr>
              <a:t> to 0.</a:t>
            </a:r>
          </a:p>
          <a:p>
            <a:r>
              <a:rPr lang="en-US" dirty="0" smtClean="0">
                <a:sym typeface="Symbol"/>
              </a:rPr>
              <a:t>Adding at most a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fraction of every element, should reduce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>
                <a:sym typeface="Symbol"/>
              </a:rPr>
              <a:t> ()</a:t>
            </a:r>
            <a:r>
              <a:rPr lang="en-US" dirty="0" smtClean="0">
                <a:sym typeface="Symbol"/>
              </a:rPr>
              <a:t> by no more than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>
                <a:sym typeface="Symbol"/>
              </a:rPr>
              <a:t>(</a:t>
            </a:r>
            <a:r>
              <a:rPr lang="en-US" dirty="0" smtClean="0">
                <a:sym typeface="Symbol"/>
              </a:rPr>
              <a:t>).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Notation</a:t>
            </a:r>
          </a:p>
          <a:p>
            <a:r>
              <a:rPr lang="en-US" dirty="0" smtClean="0">
                <a:sym typeface="Symbol"/>
              </a:rPr>
              <a:t>Order the elements of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in an order </a:t>
            </a:r>
            <a:r>
              <a:rPr lang="en-US" i="1" dirty="0">
                <a:sym typeface="Symbol"/>
              </a:rPr>
              <a:t>u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u</a:t>
            </a:r>
            <a:r>
              <a:rPr lang="en-US" baseline="-25000" dirty="0">
                <a:sym typeface="Symbol"/>
              </a:rPr>
              <a:t>2</a:t>
            </a:r>
            <a:r>
              <a:rPr lang="en-US" i="1" dirty="0">
                <a:sym typeface="Symbol"/>
              </a:rPr>
              <a:t>, …, </a:t>
            </a:r>
            <a:r>
              <a:rPr lang="en-US" i="1" dirty="0" smtClean="0">
                <a:sym typeface="Symbol"/>
              </a:rPr>
              <a:t>u</a:t>
            </a:r>
            <a:r>
              <a:rPr lang="en-US" i="1" baseline="-25000" dirty="0" smtClean="0">
                <a:sym typeface="Symbol"/>
              </a:rPr>
              <a:t>n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non-increasing probability to belong to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>
                <a:sym typeface="Symbol"/>
              </a:rPr>
              <a:t>Let </a:t>
            </a:r>
            <a:r>
              <a:rPr lang="en-US" i="1" dirty="0">
                <a:sym typeface="Symbol"/>
              </a:rPr>
              <a:t>N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be the set of the first </a:t>
            </a:r>
            <a:r>
              <a:rPr lang="en-US" i="1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elements in the above order.</a:t>
            </a:r>
          </a:p>
          <a:p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].</a:t>
            </a:r>
          </a:p>
          <a:p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an indicator for the event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. Notice that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596336" y="332656"/>
            <a:ext cx="1080120" cy="1118180"/>
            <a:chOff x="3614738" y="2455863"/>
            <a:chExt cx="1914525" cy="1946275"/>
          </a:xfrm>
        </p:grpSpPr>
        <p:sp>
          <p:nvSpPr>
            <p:cNvPr id="7" name="AutoShape 5"/>
            <p:cNvSpPr>
              <a:spLocks noChangeAspect="1" noChangeArrowheads="1" noTextEdit="1"/>
            </p:cNvSpPr>
            <p:nvPr/>
          </p:nvSpPr>
          <p:spPr bwMode="auto">
            <a:xfrm>
              <a:off x="3614738" y="2455863"/>
              <a:ext cx="1914525" cy="194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621088" y="2462213"/>
              <a:ext cx="1901825" cy="1933575"/>
            </a:xfrm>
            <a:custGeom>
              <a:avLst/>
              <a:gdLst>
                <a:gd name="T0" fmla="*/ 1198 w 1198"/>
                <a:gd name="T1" fmla="*/ 1044 h 1218"/>
                <a:gd name="T2" fmla="*/ 1194 w 1198"/>
                <a:gd name="T3" fmla="*/ 1080 h 1218"/>
                <a:gd name="T4" fmla="*/ 1184 w 1198"/>
                <a:gd name="T5" fmla="*/ 1112 h 1218"/>
                <a:gd name="T6" fmla="*/ 1168 w 1198"/>
                <a:gd name="T7" fmla="*/ 1142 h 1218"/>
                <a:gd name="T8" fmla="*/ 1148 w 1198"/>
                <a:gd name="T9" fmla="*/ 1168 h 1218"/>
                <a:gd name="T10" fmla="*/ 1122 w 1198"/>
                <a:gd name="T11" fmla="*/ 1188 h 1218"/>
                <a:gd name="T12" fmla="*/ 1092 w 1198"/>
                <a:gd name="T13" fmla="*/ 1204 h 1218"/>
                <a:gd name="T14" fmla="*/ 1060 w 1198"/>
                <a:gd name="T15" fmla="*/ 1214 h 1218"/>
                <a:gd name="T16" fmla="*/ 1026 w 1198"/>
                <a:gd name="T17" fmla="*/ 1218 h 1218"/>
                <a:gd name="T18" fmla="*/ 174 w 1198"/>
                <a:gd name="T19" fmla="*/ 1218 h 1218"/>
                <a:gd name="T20" fmla="*/ 138 w 1198"/>
                <a:gd name="T21" fmla="*/ 1214 h 1218"/>
                <a:gd name="T22" fmla="*/ 106 w 1198"/>
                <a:gd name="T23" fmla="*/ 1204 h 1218"/>
                <a:gd name="T24" fmla="*/ 76 w 1198"/>
                <a:gd name="T25" fmla="*/ 1188 h 1218"/>
                <a:gd name="T26" fmla="*/ 50 w 1198"/>
                <a:gd name="T27" fmla="*/ 1168 h 1218"/>
                <a:gd name="T28" fmla="*/ 30 w 1198"/>
                <a:gd name="T29" fmla="*/ 1142 h 1218"/>
                <a:gd name="T30" fmla="*/ 14 w 1198"/>
                <a:gd name="T31" fmla="*/ 1112 h 1218"/>
                <a:gd name="T32" fmla="*/ 4 w 1198"/>
                <a:gd name="T33" fmla="*/ 1080 h 1218"/>
                <a:gd name="T34" fmla="*/ 0 w 1198"/>
                <a:gd name="T35" fmla="*/ 1044 h 1218"/>
                <a:gd name="T36" fmla="*/ 0 w 1198"/>
                <a:gd name="T37" fmla="*/ 174 h 1218"/>
                <a:gd name="T38" fmla="*/ 4 w 1198"/>
                <a:gd name="T39" fmla="*/ 138 h 1218"/>
                <a:gd name="T40" fmla="*/ 14 w 1198"/>
                <a:gd name="T41" fmla="*/ 106 h 1218"/>
                <a:gd name="T42" fmla="*/ 30 w 1198"/>
                <a:gd name="T43" fmla="*/ 76 h 1218"/>
                <a:gd name="T44" fmla="*/ 50 w 1198"/>
                <a:gd name="T45" fmla="*/ 52 h 1218"/>
                <a:gd name="T46" fmla="*/ 76 w 1198"/>
                <a:gd name="T47" fmla="*/ 30 h 1218"/>
                <a:gd name="T48" fmla="*/ 106 w 1198"/>
                <a:gd name="T49" fmla="*/ 14 h 1218"/>
                <a:gd name="T50" fmla="*/ 138 w 1198"/>
                <a:gd name="T51" fmla="*/ 4 h 1218"/>
                <a:gd name="T52" fmla="*/ 174 w 1198"/>
                <a:gd name="T53" fmla="*/ 0 h 1218"/>
                <a:gd name="T54" fmla="*/ 1026 w 1198"/>
                <a:gd name="T55" fmla="*/ 0 h 1218"/>
                <a:gd name="T56" fmla="*/ 1060 w 1198"/>
                <a:gd name="T57" fmla="*/ 4 h 1218"/>
                <a:gd name="T58" fmla="*/ 1092 w 1198"/>
                <a:gd name="T59" fmla="*/ 14 h 1218"/>
                <a:gd name="T60" fmla="*/ 1122 w 1198"/>
                <a:gd name="T61" fmla="*/ 30 h 1218"/>
                <a:gd name="T62" fmla="*/ 1148 w 1198"/>
                <a:gd name="T63" fmla="*/ 52 h 1218"/>
                <a:gd name="T64" fmla="*/ 1168 w 1198"/>
                <a:gd name="T65" fmla="*/ 76 h 1218"/>
                <a:gd name="T66" fmla="*/ 1184 w 1198"/>
                <a:gd name="T67" fmla="*/ 106 h 1218"/>
                <a:gd name="T68" fmla="*/ 1194 w 1198"/>
                <a:gd name="T69" fmla="*/ 138 h 1218"/>
                <a:gd name="T70" fmla="*/ 1198 w 1198"/>
                <a:gd name="T71" fmla="*/ 174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98" h="1218">
                  <a:moveTo>
                    <a:pt x="1198" y="1044"/>
                  </a:moveTo>
                  <a:lnTo>
                    <a:pt x="1198" y="1044"/>
                  </a:lnTo>
                  <a:lnTo>
                    <a:pt x="1198" y="1062"/>
                  </a:lnTo>
                  <a:lnTo>
                    <a:pt x="1194" y="1080"/>
                  </a:lnTo>
                  <a:lnTo>
                    <a:pt x="1190" y="1096"/>
                  </a:lnTo>
                  <a:lnTo>
                    <a:pt x="1184" y="1112"/>
                  </a:lnTo>
                  <a:lnTo>
                    <a:pt x="1178" y="1128"/>
                  </a:lnTo>
                  <a:lnTo>
                    <a:pt x="1168" y="1142"/>
                  </a:lnTo>
                  <a:lnTo>
                    <a:pt x="1158" y="1154"/>
                  </a:lnTo>
                  <a:lnTo>
                    <a:pt x="1148" y="1168"/>
                  </a:lnTo>
                  <a:lnTo>
                    <a:pt x="1136" y="1178"/>
                  </a:lnTo>
                  <a:lnTo>
                    <a:pt x="1122" y="1188"/>
                  </a:lnTo>
                  <a:lnTo>
                    <a:pt x="1108" y="1196"/>
                  </a:lnTo>
                  <a:lnTo>
                    <a:pt x="1092" y="1204"/>
                  </a:lnTo>
                  <a:lnTo>
                    <a:pt x="1076" y="1210"/>
                  </a:lnTo>
                  <a:lnTo>
                    <a:pt x="1060" y="1214"/>
                  </a:lnTo>
                  <a:lnTo>
                    <a:pt x="1042" y="1216"/>
                  </a:lnTo>
                  <a:lnTo>
                    <a:pt x="1026" y="1218"/>
                  </a:lnTo>
                  <a:lnTo>
                    <a:pt x="174" y="1218"/>
                  </a:lnTo>
                  <a:lnTo>
                    <a:pt x="174" y="1218"/>
                  </a:lnTo>
                  <a:lnTo>
                    <a:pt x="156" y="1216"/>
                  </a:lnTo>
                  <a:lnTo>
                    <a:pt x="138" y="1214"/>
                  </a:lnTo>
                  <a:lnTo>
                    <a:pt x="122" y="1210"/>
                  </a:lnTo>
                  <a:lnTo>
                    <a:pt x="106" y="1204"/>
                  </a:lnTo>
                  <a:lnTo>
                    <a:pt x="90" y="1196"/>
                  </a:lnTo>
                  <a:lnTo>
                    <a:pt x="76" y="1188"/>
                  </a:lnTo>
                  <a:lnTo>
                    <a:pt x="64" y="1178"/>
                  </a:lnTo>
                  <a:lnTo>
                    <a:pt x="50" y="1168"/>
                  </a:lnTo>
                  <a:lnTo>
                    <a:pt x="40" y="1154"/>
                  </a:lnTo>
                  <a:lnTo>
                    <a:pt x="30" y="1142"/>
                  </a:lnTo>
                  <a:lnTo>
                    <a:pt x="20" y="1128"/>
                  </a:lnTo>
                  <a:lnTo>
                    <a:pt x="14" y="1112"/>
                  </a:lnTo>
                  <a:lnTo>
                    <a:pt x="8" y="1096"/>
                  </a:lnTo>
                  <a:lnTo>
                    <a:pt x="4" y="1080"/>
                  </a:lnTo>
                  <a:lnTo>
                    <a:pt x="0" y="1062"/>
                  </a:lnTo>
                  <a:lnTo>
                    <a:pt x="0" y="104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56"/>
                  </a:lnTo>
                  <a:lnTo>
                    <a:pt x="4" y="138"/>
                  </a:lnTo>
                  <a:lnTo>
                    <a:pt x="8" y="122"/>
                  </a:lnTo>
                  <a:lnTo>
                    <a:pt x="14" y="106"/>
                  </a:lnTo>
                  <a:lnTo>
                    <a:pt x="20" y="92"/>
                  </a:lnTo>
                  <a:lnTo>
                    <a:pt x="30" y="76"/>
                  </a:lnTo>
                  <a:lnTo>
                    <a:pt x="40" y="64"/>
                  </a:lnTo>
                  <a:lnTo>
                    <a:pt x="50" y="52"/>
                  </a:lnTo>
                  <a:lnTo>
                    <a:pt x="64" y="40"/>
                  </a:lnTo>
                  <a:lnTo>
                    <a:pt x="76" y="30"/>
                  </a:lnTo>
                  <a:lnTo>
                    <a:pt x="90" y="22"/>
                  </a:lnTo>
                  <a:lnTo>
                    <a:pt x="106" y="14"/>
                  </a:lnTo>
                  <a:lnTo>
                    <a:pt x="122" y="8"/>
                  </a:lnTo>
                  <a:lnTo>
                    <a:pt x="138" y="4"/>
                  </a:lnTo>
                  <a:lnTo>
                    <a:pt x="156" y="2"/>
                  </a:lnTo>
                  <a:lnTo>
                    <a:pt x="174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42" y="2"/>
                  </a:lnTo>
                  <a:lnTo>
                    <a:pt x="1060" y="4"/>
                  </a:lnTo>
                  <a:lnTo>
                    <a:pt x="1076" y="8"/>
                  </a:lnTo>
                  <a:lnTo>
                    <a:pt x="1092" y="14"/>
                  </a:lnTo>
                  <a:lnTo>
                    <a:pt x="1108" y="22"/>
                  </a:lnTo>
                  <a:lnTo>
                    <a:pt x="1122" y="30"/>
                  </a:lnTo>
                  <a:lnTo>
                    <a:pt x="1136" y="40"/>
                  </a:lnTo>
                  <a:lnTo>
                    <a:pt x="1148" y="52"/>
                  </a:lnTo>
                  <a:lnTo>
                    <a:pt x="1158" y="64"/>
                  </a:lnTo>
                  <a:lnTo>
                    <a:pt x="1168" y="76"/>
                  </a:lnTo>
                  <a:lnTo>
                    <a:pt x="1178" y="92"/>
                  </a:lnTo>
                  <a:lnTo>
                    <a:pt x="1184" y="106"/>
                  </a:lnTo>
                  <a:lnTo>
                    <a:pt x="1190" y="122"/>
                  </a:lnTo>
                  <a:lnTo>
                    <a:pt x="1194" y="138"/>
                  </a:lnTo>
                  <a:lnTo>
                    <a:pt x="1198" y="156"/>
                  </a:lnTo>
                  <a:lnTo>
                    <a:pt x="1198" y="174"/>
                  </a:lnTo>
                  <a:lnTo>
                    <a:pt x="1198" y="1044"/>
                  </a:lnTo>
                  <a:close/>
                </a:path>
              </a:pathLst>
            </a:custGeom>
            <a:solidFill>
              <a:srgbClr val="9C683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690938" y="2535238"/>
              <a:ext cx="1762125" cy="1787525"/>
            </a:xfrm>
            <a:custGeom>
              <a:avLst/>
              <a:gdLst>
                <a:gd name="T0" fmla="*/ 1110 w 1110"/>
                <a:gd name="T1" fmla="*/ 966 h 1126"/>
                <a:gd name="T2" fmla="*/ 1106 w 1110"/>
                <a:gd name="T3" fmla="*/ 998 h 1126"/>
                <a:gd name="T4" fmla="*/ 1098 w 1110"/>
                <a:gd name="T5" fmla="*/ 1028 h 1126"/>
                <a:gd name="T6" fmla="*/ 1082 w 1110"/>
                <a:gd name="T7" fmla="*/ 1056 h 1126"/>
                <a:gd name="T8" fmla="*/ 1064 w 1110"/>
                <a:gd name="T9" fmla="*/ 1080 h 1126"/>
                <a:gd name="T10" fmla="*/ 1040 w 1110"/>
                <a:gd name="T11" fmla="*/ 1100 h 1126"/>
                <a:gd name="T12" fmla="*/ 1012 w 1110"/>
                <a:gd name="T13" fmla="*/ 1114 h 1126"/>
                <a:gd name="T14" fmla="*/ 982 w 1110"/>
                <a:gd name="T15" fmla="*/ 1124 h 1126"/>
                <a:gd name="T16" fmla="*/ 950 w 1110"/>
                <a:gd name="T17" fmla="*/ 1126 h 1126"/>
                <a:gd name="T18" fmla="*/ 160 w 1110"/>
                <a:gd name="T19" fmla="*/ 1126 h 1126"/>
                <a:gd name="T20" fmla="*/ 128 w 1110"/>
                <a:gd name="T21" fmla="*/ 1124 h 1126"/>
                <a:gd name="T22" fmla="*/ 98 w 1110"/>
                <a:gd name="T23" fmla="*/ 1114 h 1126"/>
                <a:gd name="T24" fmla="*/ 72 w 1110"/>
                <a:gd name="T25" fmla="*/ 1100 h 1126"/>
                <a:gd name="T26" fmla="*/ 48 w 1110"/>
                <a:gd name="T27" fmla="*/ 1080 h 1126"/>
                <a:gd name="T28" fmla="*/ 28 w 1110"/>
                <a:gd name="T29" fmla="*/ 1056 h 1126"/>
                <a:gd name="T30" fmla="*/ 14 w 1110"/>
                <a:gd name="T31" fmla="*/ 1028 h 1126"/>
                <a:gd name="T32" fmla="*/ 4 w 1110"/>
                <a:gd name="T33" fmla="*/ 998 h 1126"/>
                <a:gd name="T34" fmla="*/ 0 w 1110"/>
                <a:gd name="T35" fmla="*/ 966 h 1126"/>
                <a:gd name="T36" fmla="*/ 0 w 1110"/>
                <a:gd name="T37" fmla="*/ 160 h 1126"/>
                <a:gd name="T38" fmla="*/ 4 w 1110"/>
                <a:gd name="T39" fmla="*/ 128 h 1126"/>
                <a:gd name="T40" fmla="*/ 14 w 1110"/>
                <a:gd name="T41" fmla="*/ 98 h 1126"/>
                <a:gd name="T42" fmla="*/ 28 w 1110"/>
                <a:gd name="T43" fmla="*/ 70 h 1126"/>
                <a:gd name="T44" fmla="*/ 48 w 1110"/>
                <a:gd name="T45" fmla="*/ 46 h 1126"/>
                <a:gd name="T46" fmla="*/ 72 w 1110"/>
                <a:gd name="T47" fmla="*/ 28 h 1126"/>
                <a:gd name="T48" fmla="*/ 98 w 1110"/>
                <a:gd name="T49" fmla="*/ 12 h 1126"/>
                <a:gd name="T50" fmla="*/ 128 w 1110"/>
                <a:gd name="T51" fmla="*/ 2 h 1126"/>
                <a:gd name="T52" fmla="*/ 160 w 1110"/>
                <a:gd name="T53" fmla="*/ 0 h 1126"/>
                <a:gd name="T54" fmla="*/ 950 w 1110"/>
                <a:gd name="T55" fmla="*/ 0 h 1126"/>
                <a:gd name="T56" fmla="*/ 982 w 1110"/>
                <a:gd name="T57" fmla="*/ 2 h 1126"/>
                <a:gd name="T58" fmla="*/ 1012 w 1110"/>
                <a:gd name="T59" fmla="*/ 10 h 1126"/>
                <a:gd name="T60" fmla="*/ 1040 w 1110"/>
                <a:gd name="T61" fmla="*/ 24 h 1126"/>
                <a:gd name="T62" fmla="*/ 1064 w 1110"/>
                <a:gd name="T63" fmla="*/ 44 h 1126"/>
                <a:gd name="T64" fmla="*/ 1084 w 1110"/>
                <a:gd name="T65" fmla="*/ 66 h 1126"/>
                <a:gd name="T66" fmla="*/ 1098 w 1110"/>
                <a:gd name="T67" fmla="*/ 94 h 1126"/>
                <a:gd name="T68" fmla="*/ 1108 w 1110"/>
                <a:gd name="T69" fmla="*/ 126 h 1126"/>
                <a:gd name="T70" fmla="*/ 1110 w 1110"/>
                <a:gd name="T71" fmla="*/ 160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10" h="1126">
                  <a:moveTo>
                    <a:pt x="1110" y="966"/>
                  </a:moveTo>
                  <a:lnTo>
                    <a:pt x="1110" y="966"/>
                  </a:lnTo>
                  <a:lnTo>
                    <a:pt x="1110" y="982"/>
                  </a:lnTo>
                  <a:lnTo>
                    <a:pt x="1106" y="998"/>
                  </a:lnTo>
                  <a:lnTo>
                    <a:pt x="1102" y="1014"/>
                  </a:lnTo>
                  <a:lnTo>
                    <a:pt x="1098" y="1028"/>
                  </a:lnTo>
                  <a:lnTo>
                    <a:pt x="1090" y="1042"/>
                  </a:lnTo>
                  <a:lnTo>
                    <a:pt x="1082" y="1056"/>
                  </a:lnTo>
                  <a:lnTo>
                    <a:pt x="1074" y="1068"/>
                  </a:lnTo>
                  <a:lnTo>
                    <a:pt x="1064" y="1080"/>
                  </a:lnTo>
                  <a:lnTo>
                    <a:pt x="1052" y="1090"/>
                  </a:lnTo>
                  <a:lnTo>
                    <a:pt x="1040" y="1100"/>
                  </a:lnTo>
                  <a:lnTo>
                    <a:pt x="1026" y="1108"/>
                  </a:lnTo>
                  <a:lnTo>
                    <a:pt x="1012" y="1114"/>
                  </a:lnTo>
                  <a:lnTo>
                    <a:pt x="998" y="1120"/>
                  </a:lnTo>
                  <a:lnTo>
                    <a:pt x="982" y="1124"/>
                  </a:lnTo>
                  <a:lnTo>
                    <a:pt x="966" y="1126"/>
                  </a:lnTo>
                  <a:lnTo>
                    <a:pt x="950" y="1126"/>
                  </a:lnTo>
                  <a:lnTo>
                    <a:pt x="160" y="1126"/>
                  </a:lnTo>
                  <a:lnTo>
                    <a:pt x="160" y="1126"/>
                  </a:lnTo>
                  <a:lnTo>
                    <a:pt x="144" y="1126"/>
                  </a:lnTo>
                  <a:lnTo>
                    <a:pt x="128" y="1124"/>
                  </a:lnTo>
                  <a:lnTo>
                    <a:pt x="114" y="1120"/>
                  </a:lnTo>
                  <a:lnTo>
                    <a:pt x="98" y="1114"/>
                  </a:lnTo>
                  <a:lnTo>
                    <a:pt x="84" y="1108"/>
                  </a:lnTo>
                  <a:lnTo>
                    <a:pt x="72" y="1100"/>
                  </a:lnTo>
                  <a:lnTo>
                    <a:pt x="58" y="1090"/>
                  </a:lnTo>
                  <a:lnTo>
                    <a:pt x="48" y="1080"/>
                  </a:lnTo>
                  <a:lnTo>
                    <a:pt x="38" y="1068"/>
                  </a:lnTo>
                  <a:lnTo>
                    <a:pt x="28" y="1056"/>
                  </a:lnTo>
                  <a:lnTo>
                    <a:pt x="20" y="1042"/>
                  </a:lnTo>
                  <a:lnTo>
                    <a:pt x="14" y="1028"/>
                  </a:lnTo>
                  <a:lnTo>
                    <a:pt x="8" y="1014"/>
                  </a:lnTo>
                  <a:lnTo>
                    <a:pt x="4" y="998"/>
                  </a:lnTo>
                  <a:lnTo>
                    <a:pt x="2" y="982"/>
                  </a:lnTo>
                  <a:lnTo>
                    <a:pt x="0" y="96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2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4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8" y="58"/>
                  </a:lnTo>
                  <a:lnTo>
                    <a:pt x="48" y="46"/>
                  </a:lnTo>
                  <a:lnTo>
                    <a:pt x="58" y="36"/>
                  </a:lnTo>
                  <a:lnTo>
                    <a:pt x="72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66" y="0"/>
                  </a:lnTo>
                  <a:lnTo>
                    <a:pt x="982" y="2"/>
                  </a:lnTo>
                  <a:lnTo>
                    <a:pt x="998" y="6"/>
                  </a:lnTo>
                  <a:lnTo>
                    <a:pt x="1012" y="10"/>
                  </a:lnTo>
                  <a:lnTo>
                    <a:pt x="1026" y="18"/>
                  </a:lnTo>
                  <a:lnTo>
                    <a:pt x="1040" y="24"/>
                  </a:lnTo>
                  <a:lnTo>
                    <a:pt x="1052" y="34"/>
                  </a:lnTo>
                  <a:lnTo>
                    <a:pt x="1064" y="44"/>
                  </a:lnTo>
                  <a:lnTo>
                    <a:pt x="1074" y="54"/>
                  </a:lnTo>
                  <a:lnTo>
                    <a:pt x="1084" y="66"/>
                  </a:lnTo>
                  <a:lnTo>
                    <a:pt x="1092" y="80"/>
                  </a:lnTo>
                  <a:lnTo>
                    <a:pt x="1098" y="94"/>
                  </a:lnTo>
                  <a:lnTo>
                    <a:pt x="1104" y="110"/>
                  </a:lnTo>
                  <a:lnTo>
                    <a:pt x="1108" y="126"/>
                  </a:lnTo>
                  <a:lnTo>
                    <a:pt x="1110" y="142"/>
                  </a:lnTo>
                  <a:lnTo>
                    <a:pt x="1110" y="160"/>
                  </a:lnTo>
                  <a:lnTo>
                    <a:pt x="1110" y="966"/>
                  </a:lnTo>
                  <a:close/>
                </a:path>
              </a:pathLst>
            </a:custGeom>
            <a:solidFill>
              <a:srgbClr val="F7F2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817938" y="2573338"/>
              <a:ext cx="1644650" cy="1752600"/>
            </a:xfrm>
            <a:custGeom>
              <a:avLst/>
              <a:gdLst>
                <a:gd name="T0" fmla="*/ 956 w 1036"/>
                <a:gd name="T1" fmla="*/ 0 h 1104"/>
                <a:gd name="T2" fmla="*/ 122 w 1036"/>
                <a:gd name="T3" fmla="*/ 840 h 1104"/>
                <a:gd name="T4" fmla="*/ 0 w 1036"/>
                <a:gd name="T5" fmla="*/ 1084 h 1104"/>
                <a:gd name="T6" fmla="*/ 0 w 1036"/>
                <a:gd name="T7" fmla="*/ 1084 h 1104"/>
                <a:gd name="T8" fmla="*/ 6 w 1036"/>
                <a:gd name="T9" fmla="*/ 1086 h 1104"/>
                <a:gd name="T10" fmla="*/ 24 w 1036"/>
                <a:gd name="T11" fmla="*/ 1094 h 1104"/>
                <a:gd name="T12" fmla="*/ 52 w 1036"/>
                <a:gd name="T13" fmla="*/ 1100 h 1104"/>
                <a:gd name="T14" fmla="*/ 68 w 1036"/>
                <a:gd name="T15" fmla="*/ 1102 h 1104"/>
                <a:gd name="T16" fmla="*/ 88 w 1036"/>
                <a:gd name="T17" fmla="*/ 1104 h 1104"/>
                <a:gd name="T18" fmla="*/ 88 w 1036"/>
                <a:gd name="T19" fmla="*/ 1104 h 1104"/>
                <a:gd name="T20" fmla="*/ 830 w 1036"/>
                <a:gd name="T21" fmla="*/ 1102 h 1104"/>
                <a:gd name="T22" fmla="*/ 830 w 1036"/>
                <a:gd name="T23" fmla="*/ 1102 h 1104"/>
                <a:gd name="T24" fmla="*/ 838 w 1036"/>
                <a:gd name="T25" fmla="*/ 1104 h 1104"/>
                <a:gd name="T26" fmla="*/ 862 w 1036"/>
                <a:gd name="T27" fmla="*/ 1104 h 1104"/>
                <a:gd name="T28" fmla="*/ 878 w 1036"/>
                <a:gd name="T29" fmla="*/ 1102 h 1104"/>
                <a:gd name="T30" fmla="*/ 896 w 1036"/>
                <a:gd name="T31" fmla="*/ 1100 h 1104"/>
                <a:gd name="T32" fmla="*/ 914 w 1036"/>
                <a:gd name="T33" fmla="*/ 1094 h 1104"/>
                <a:gd name="T34" fmla="*/ 934 w 1036"/>
                <a:gd name="T35" fmla="*/ 1088 h 1104"/>
                <a:gd name="T36" fmla="*/ 954 w 1036"/>
                <a:gd name="T37" fmla="*/ 1078 h 1104"/>
                <a:gd name="T38" fmla="*/ 972 w 1036"/>
                <a:gd name="T39" fmla="*/ 1064 h 1104"/>
                <a:gd name="T40" fmla="*/ 990 w 1036"/>
                <a:gd name="T41" fmla="*/ 1046 h 1104"/>
                <a:gd name="T42" fmla="*/ 1006 w 1036"/>
                <a:gd name="T43" fmla="*/ 1026 h 1104"/>
                <a:gd name="T44" fmla="*/ 1014 w 1036"/>
                <a:gd name="T45" fmla="*/ 1012 h 1104"/>
                <a:gd name="T46" fmla="*/ 1020 w 1036"/>
                <a:gd name="T47" fmla="*/ 1000 h 1104"/>
                <a:gd name="T48" fmla="*/ 1024 w 1036"/>
                <a:gd name="T49" fmla="*/ 984 h 1104"/>
                <a:gd name="T50" fmla="*/ 1030 w 1036"/>
                <a:gd name="T51" fmla="*/ 968 h 1104"/>
                <a:gd name="T52" fmla="*/ 1032 w 1036"/>
                <a:gd name="T53" fmla="*/ 950 h 1104"/>
                <a:gd name="T54" fmla="*/ 1036 w 1036"/>
                <a:gd name="T55" fmla="*/ 930 h 1104"/>
                <a:gd name="T56" fmla="*/ 1036 w 1036"/>
                <a:gd name="T57" fmla="*/ 910 h 1104"/>
                <a:gd name="T58" fmla="*/ 1036 w 1036"/>
                <a:gd name="T59" fmla="*/ 888 h 1104"/>
                <a:gd name="T60" fmla="*/ 1036 w 1036"/>
                <a:gd name="T61" fmla="*/ 888 h 1104"/>
                <a:gd name="T62" fmla="*/ 1034 w 1036"/>
                <a:gd name="T63" fmla="*/ 638 h 1104"/>
                <a:gd name="T64" fmla="*/ 1032 w 1036"/>
                <a:gd name="T65" fmla="*/ 394 h 1104"/>
                <a:gd name="T66" fmla="*/ 1030 w 1036"/>
                <a:gd name="T67" fmla="*/ 136 h 1104"/>
                <a:gd name="T68" fmla="*/ 1030 w 1036"/>
                <a:gd name="T69" fmla="*/ 136 h 1104"/>
                <a:gd name="T70" fmla="*/ 1030 w 1036"/>
                <a:gd name="T71" fmla="*/ 120 h 1104"/>
                <a:gd name="T72" fmla="*/ 1026 w 1036"/>
                <a:gd name="T73" fmla="*/ 102 h 1104"/>
                <a:gd name="T74" fmla="*/ 1022 w 1036"/>
                <a:gd name="T75" fmla="*/ 80 h 1104"/>
                <a:gd name="T76" fmla="*/ 1014 w 1036"/>
                <a:gd name="T77" fmla="*/ 58 h 1104"/>
                <a:gd name="T78" fmla="*/ 1008 w 1036"/>
                <a:gd name="T79" fmla="*/ 46 h 1104"/>
                <a:gd name="T80" fmla="*/ 1000 w 1036"/>
                <a:gd name="T81" fmla="*/ 36 h 1104"/>
                <a:gd name="T82" fmla="*/ 992 w 1036"/>
                <a:gd name="T83" fmla="*/ 26 h 1104"/>
                <a:gd name="T84" fmla="*/ 982 w 1036"/>
                <a:gd name="T85" fmla="*/ 16 h 1104"/>
                <a:gd name="T86" fmla="*/ 970 w 1036"/>
                <a:gd name="T87" fmla="*/ 8 h 1104"/>
                <a:gd name="T88" fmla="*/ 956 w 1036"/>
                <a:gd name="T89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6" h="1104">
                  <a:moveTo>
                    <a:pt x="956" y="0"/>
                  </a:moveTo>
                  <a:lnTo>
                    <a:pt x="122" y="840"/>
                  </a:lnTo>
                  <a:lnTo>
                    <a:pt x="0" y="1084"/>
                  </a:lnTo>
                  <a:lnTo>
                    <a:pt x="0" y="1084"/>
                  </a:lnTo>
                  <a:lnTo>
                    <a:pt x="6" y="1086"/>
                  </a:lnTo>
                  <a:lnTo>
                    <a:pt x="24" y="1094"/>
                  </a:lnTo>
                  <a:lnTo>
                    <a:pt x="52" y="1100"/>
                  </a:lnTo>
                  <a:lnTo>
                    <a:pt x="68" y="1102"/>
                  </a:lnTo>
                  <a:lnTo>
                    <a:pt x="88" y="1104"/>
                  </a:lnTo>
                  <a:lnTo>
                    <a:pt x="88" y="1104"/>
                  </a:lnTo>
                  <a:lnTo>
                    <a:pt x="830" y="1102"/>
                  </a:lnTo>
                  <a:lnTo>
                    <a:pt x="830" y="1102"/>
                  </a:lnTo>
                  <a:lnTo>
                    <a:pt x="838" y="1104"/>
                  </a:lnTo>
                  <a:lnTo>
                    <a:pt x="862" y="1104"/>
                  </a:lnTo>
                  <a:lnTo>
                    <a:pt x="878" y="1102"/>
                  </a:lnTo>
                  <a:lnTo>
                    <a:pt x="896" y="1100"/>
                  </a:lnTo>
                  <a:lnTo>
                    <a:pt x="914" y="1094"/>
                  </a:lnTo>
                  <a:lnTo>
                    <a:pt x="934" y="1088"/>
                  </a:lnTo>
                  <a:lnTo>
                    <a:pt x="954" y="1078"/>
                  </a:lnTo>
                  <a:lnTo>
                    <a:pt x="972" y="1064"/>
                  </a:lnTo>
                  <a:lnTo>
                    <a:pt x="990" y="1046"/>
                  </a:lnTo>
                  <a:lnTo>
                    <a:pt x="1006" y="1026"/>
                  </a:lnTo>
                  <a:lnTo>
                    <a:pt x="1014" y="1012"/>
                  </a:lnTo>
                  <a:lnTo>
                    <a:pt x="1020" y="1000"/>
                  </a:lnTo>
                  <a:lnTo>
                    <a:pt x="1024" y="984"/>
                  </a:lnTo>
                  <a:lnTo>
                    <a:pt x="1030" y="968"/>
                  </a:lnTo>
                  <a:lnTo>
                    <a:pt x="1032" y="950"/>
                  </a:lnTo>
                  <a:lnTo>
                    <a:pt x="1036" y="930"/>
                  </a:lnTo>
                  <a:lnTo>
                    <a:pt x="1036" y="910"/>
                  </a:lnTo>
                  <a:lnTo>
                    <a:pt x="1036" y="888"/>
                  </a:lnTo>
                  <a:lnTo>
                    <a:pt x="1036" y="888"/>
                  </a:lnTo>
                  <a:lnTo>
                    <a:pt x="1034" y="638"/>
                  </a:lnTo>
                  <a:lnTo>
                    <a:pt x="1032" y="394"/>
                  </a:lnTo>
                  <a:lnTo>
                    <a:pt x="1030" y="136"/>
                  </a:lnTo>
                  <a:lnTo>
                    <a:pt x="1030" y="136"/>
                  </a:lnTo>
                  <a:lnTo>
                    <a:pt x="1030" y="120"/>
                  </a:lnTo>
                  <a:lnTo>
                    <a:pt x="1026" y="102"/>
                  </a:lnTo>
                  <a:lnTo>
                    <a:pt x="1022" y="80"/>
                  </a:lnTo>
                  <a:lnTo>
                    <a:pt x="1014" y="58"/>
                  </a:lnTo>
                  <a:lnTo>
                    <a:pt x="1008" y="46"/>
                  </a:lnTo>
                  <a:lnTo>
                    <a:pt x="1000" y="36"/>
                  </a:lnTo>
                  <a:lnTo>
                    <a:pt x="992" y="26"/>
                  </a:lnTo>
                  <a:lnTo>
                    <a:pt x="982" y="16"/>
                  </a:lnTo>
                  <a:lnTo>
                    <a:pt x="970" y="8"/>
                  </a:lnTo>
                  <a:lnTo>
                    <a:pt x="956" y="0"/>
                  </a:lnTo>
                  <a:close/>
                </a:path>
              </a:pathLst>
            </a:custGeom>
            <a:solidFill>
              <a:srgbClr val="E0CE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817938" y="2573338"/>
              <a:ext cx="1644650" cy="1752600"/>
            </a:xfrm>
            <a:custGeom>
              <a:avLst/>
              <a:gdLst>
                <a:gd name="T0" fmla="*/ 956 w 1036"/>
                <a:gd name="T1" fmla="*/ 0 h 1104"/>
                <a:gd name="T2" fmla="*/ 122 w 1036"/>
                <a:gd name="T3" fmla="*/ 840 h 1104"/>
                <a:gd name="T4" fmla="*/ 0 w 1036"/>
                <a:gd name="T5" fmla="*/ 1084 h 1104"/>
                <a:gd name="T6" fmla="*/ 0 w 1036"/>
                <a:gd name="T7" fmla="*/ 1084 h 1104"/>
                <a:gd name="T8" fmla="*/ 6 w 1036"/>
                <a:gd name="T9" fmla="*/ 1086 h 1104"/>
                <a:gd name="T10" fmla="*/ 24 w 1036"/>
                <a:gd name="T11" fmla="*/ 1094 h 1104"/>
                <a:gd name="T12" fmla="*/ 52 w 1036"/>
                <a:gd name="T13" fmla="*/ 1100 h 1104"/>
                <a:gd name="T14" fmla="*/ 68 w 1036"/>
                <a:gd name="T15" fmla="*/ 1102 h 1104"/>
                <a:gd name="T16" fmla="*/ 88 w 1036"/>
                <a:gd name="T17" fmla="*/ 1104 h 1104"/>
                <a:gd name="T18" fmla="*/ 88 w 1036"/>
                <a:gd name="T19" fmla="*/ 1104 h 1104"/>
                <a:gd name="T20" fmla="*/ 830 w 1036"/>
                <a:gd name="T21" fmla="*/ 1102 h 1104"/>
                <a:gd name="T22" fmla="*/ 830 w 1036"/>
                <a:gd name="T23" fmla="*/ 1102 h 1104"/>
                <a:gd name="T24" fmla="*/ 838 w 1036"/>
                <a:gd name="T25" fmla="*/ 1104 h 1104"/>
                <a:gd name="T26" fmla="*/ 862 w 1036"/>
                <a:gd name="T27" fmla="*/ 1104 h 1104"/>
                <a:gd name="T28" fmla="*/ 878 w 1036"/>
                <a:gd name="T29" fmla="*/ 1102 h 1104"/>
                <a:gd name="T30" fmla="*/ 896 w 1036"/>
                <a:gd name="T31" fmla="*/ 1100 h 1104"/>
                <a:gd name="T32" fmla="*/ 914 w 1036"/>
                <a:gd name="T33" fmla="*/ 1094 h 1104"/>
                <a:gd name="T34" fmla="*/ 934 w 1036"/>
                <a:gd name="T35" fmla="*/ 1088 h 1104"/>
                <a:gd name="T36" fmla="*/ 954 w 1036"/>
                <a:gd name="T37" fmla="*/ 1078 h 1104"/>
                <a:gd name="T38" fmla="*/ 972 w 1036"/>
                <a:gd name="T39" fmla="*/ 1064 h 1104"/>
                <a:gd name="T40" fmla="*/ 990 w 1036"/>
                <a:gd name="T41" fmla="*/ 1046 h 1104"/>
                <a:gd name="T42" fmla="*/ 1006 w 1036"/>
                <a:gd name="T43" fmla="*/ 1026 h 1104"/>
                <a:gd name="T44" fmla="*/ 1014 w 1036"/>
                <a:gd name="T45" fmla="*/ 1012 h 1104"/>
                <a:gd name="T46" fmla="*/ 1020 w 1036"/>
                <a:gd name="T47" fmla="*/ 1000 h 1104"/>
                <a:gd name="T48" fmla="*/ 1024 w 1036"/>
                <a:gd name="T49" fmla="*/ 984 h 1104"/>
                <a:gd name="T50" fmla="*/ 1030 w 1036"/>
                <a:gd name="T51" fmla="*/ 968 h 1104"/>
                <a:gd name="T52" fmla="*/ 1032 w 1036"/>
                <a:gd name="T53" fmla="*/ 950 h 1104"/>
                <a:gd name="T54" fmla="*/ 1036 w 1036"/>
                <a:gd name="T55" fmla="*/ 930 h 1104"/>
                <a:gd name="T56" fmla="*/ 1036 w 1036"/>
                <a:gd name="T57" fmla="*/ 910 h 1104"/>
                <a:gd name="T58" fmla="*/ 1036 w 1036"/>
                <a:gd name="T59" fmla="*/ 888 h 1104"/>
                <a:gd name="T60" fmla="*/ 1036 w 1036"/>
                <a:gd name="T61" fmla="*/ 888 h 1104"/>
                <a:gd name="T62" fmla="*/ 1034 w 1036"/>
                <a:gd name="T63" fmla="*/ 638 h 1104"/>
                <a:gd name="T64" fmla="*/ 1032 w 1036"/>
                <a:gd name="T65" fmla="*/ 394 h 1104"/>
                <a:gd name="T66" fmla="*/ 1030 w 1036"/>
                <a:gd name="T67" fmla="*/ 136 h 1104"/>
                <a:gd name="T68" fmla="*/ 1030 w 1036"/>
                <a:gd name="T69" fmla="*/ 136 h 1104"/>
                <a:gd name="T70" fmla="*/ 1030 w 1036"/>
                <a:gd name="T71" fmla="*/ 120 h 1104"/>
                <a:gd name="T72" fmla="*/ 1026 w 1036"/>
                <a:gd name="T73" fmla="*/ 102 h 1104"/>
                <a:gd name="T74" fmla="*/ 1022 w 1036"/>
                <a:gd name="T75" fmla="*/ 80 h 1104"/>
                <a:gd name="T76" fmla="*/ 1014 w 1036"/>
                <a:gd name="T77" fmla="*/ 58 h 1104"/>
                <a:gd name="T78" fmla="*/ 1008 w 1036"/>
                <a:gd name="T79" fmla="*/ 46 h 1104"/>
                <a:gd name="T80" fmla="*/ 1000 w 1036"/>
                <a:gd name="T81" fmla="*/ 36 h 1104"/>
                <a:gd name="T82" fmla="*/ 992 w 1036"/>
                <a:gd name="T83" fmla="*/ 26 h 1104"/>
                <a:gd name="T84" fmla="*/ 982 w 1036"/>
                <a:gd name="T85" fmla="*/ 16 h 1104"/>
                <a:gd name="T86" fmla="*/ 970 w 1036"/>
                <a:gd name="T87" fmla="*/ 8 h 1104"/>
                <a:gd name="T88" fmla="*/ 956 w 1036"/>
                <a:gd name="T89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6" h="1104">
                  <a:moveTo>
                    <a:pt x="956" y="0"/>
                  </a:moveTo>
                  <a:lnTo>
                    <a:pt x="122" y="840"/>
                  </a:lnTo>
                  <a:lnTo>
                    <a:pt x="0" y="1084"/>
                  </a:lnTo>
                  <a:lnTo>
                    <a:pt x="0" y="1084"/>
                  </a:lnTo>
                  <a:lnTo>
                    <a:pt x="6" y="1086"/>
                  </a:lnTo>
                  <a:lnTo>
                    <a:pt x="24" y="1094"/>
                  </a:lnTo>
                  <a:lnTo>
                    <a:pt x="52" y="1100"/>
                  </a:lnTo>
                  <a:lnTo>
                    <a:pt x="68" y="1102"/>
                  </a:lnTo>
                  <a:lnTo>
                    <a:pt x="88" y="1104"/>
                  </a:lnTo>
                  <a:lnTo>
                    <a:pt x="88" y="1104"/>
                  </a:lnTo>
                  <a:lnTo>
                    <a:pt x="830" y="1102"/>
                  </a:lnTo>
                  <a:lnTo>
                    <a:pt x="830" y="1102"/>
                  </a:lnTo>
                  <a:lnTo>
                    <a:pt x="838" y="1104"/>
                  </a:lnTo>
                  <a:lnTo>
                    <a:pt x="862" y="1104"/>
                  </a:lnTo>
                  <a:lnTo>
                    <a:pt x="878" y="1102"/>
                  </a:lnTo>
                  <a:lnTo>
                    <a:pt x="896" y="1100"/>
                  </a:lnTo>
                  <a:lnTo>
                    <a:pt x="914" y="1094"/>
                  </a:lnTo>
                  <a:lnTo>
                    <a:pt x="934" y="1088"/>
                  </a:lnTo>
                  <a:lnTo>
                    <a:pt x="954" y="1078"/>
                  </a:lnTo>
                  <a:lnTo>
                    <a:pt x="972" y="1064"/>
                  </a:lnTo>
                  <a:lnTo>
                    <a:pt x="990" y="1046"/>
                  </a:lnTo>
                  <a:lnTo>
                    <a:pt x="1006" y="1026"/>
                  </a:lnTo>
                  <a:lnTo>
                    <a:pt x="1014" y="1012"/>
                  </a:lnTo>
                  <a:lnTo>
                    <a:pt x="1020" y="1000"/>
                  </a:lnTo>
                  <a:lnTo>
                    <a:pt x="1024" y="984"/>
                  </a:lnTo>
                  <a:lnTo>
                    <a:pt x="1030" y="968"/>
                  </a:lnTo>
                  <a:lnTo>
                    <a:pt x="1032" y="950"/>
                  </a:lnTo>
                  <a:lnTo>
                    <a:pt x="1036" y="930"/>
                  </a:lnTo>
                  <a:lnTo>
                    <a:pt x="1036" y="910"/>
                  </a:lnTo>
                  <a:lnTo>
                    <a:pt x="1036" y="888"/>
                  </a:lnTo>
                  <a:lnTo>
                    <a:pt x="1036" y="888"/>
                  </a:lnTo>
                  <a:lnTo>
                    <a:pt x="1034" y="638"/>
                  </a:lnTo>
                  <a:lnTo>
                    <a:pt x="1032" y="394"/>
                  </a:lnTo>
                  <a:lnTo>
                    <a:pt x="1030" y="136"/>
                  </a:lnTo>
                  <a:lnTo>
                    <a:pt x="1030" y="136"/>
                  </a:lnTo>
                  <a:lnTo>
                    <a:pt x="1030" y="120"/>
                  </a:lnTo>
                  <a:lnTo>
                    <a:pt x="1026" y="102"/>
                  </a:lnTo>
                  <a:lnTo>
                    <a:pt x="1022" y="80"/>
                  </a:lnTo>
                  <a:lnTo>
                    <a:pt x="1014" y="58"/>
                  </a:lnTo>
                  <a:lnTo>
                    <a:pt x="1008" y="46"/>
                  </a:lnTo>
                  <a:lnTo>
                    <a:pt x="1000" y="36"/>
                  </a:lnTo>
                  <a:lnTo>
                    <a:pt x="992" y="26"/>
                  </a:lnTo>
                  <a:lnTo>
                    <a:pt x="982" y="16"/>
                  </a:lnTo>
                  <a:lnTo>
                    <a:pt x="970" y="8"/>
                  </a:lnTo>
                  <a:lnTo>
                    <a:pt x="9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944938" y="2668588"/>
              <a:ext cx="1266825" cy="1285875"/>
            </a:xfrm>
            <a:custGeom>
              <a:avLst/>
              <a:gdLst>
                <a:gd name="T0" fmla="*/ 798 w 798"/>
                <a:gd name="T1" fmla="*/ 694 h 810"/>
                <a:gd name="T2" fmla="*/ 798 w 798"/>
                <a:gd name="T3" fmla="*/ 694 h 810"/>
                <a:gd name="T4" fmla="*/ 796 w 798"/>
                <a:gd name="T5" fmla="*/ 718 h 810"/>
                <a:gd name="T6" fmla="*/ 790 w 798"/>
                <a:gd name="T7" fmla="*/ 740 h 810"/>
                <a:gd name="T8" fmla="*/ 780 w 798"/>
                <a:gd name="T9" fmla="*/ 760 h 810"/>
                <a:gd name="T10" fmla="*/ 766 w 798"/>
                <a:gd name="T11" fmla="*/ 776 h 810"/>
                <a:gd name="T12" fmla="*/ 748 w 798"/>
                <a:gd name="T13" fmla="*/ 790 h 810"/>
                <a:gd name="T14" fmla="*/ 728 w 798"/>
                <a:gd name="T15" fmla="*/ 802 h 810"/>
                <a:gd name="T16" fmla="*/ 706 w 798"/>
                <a:gd name="T17" fmla="*/ 808 h 810"/>
                <a:gd name="T18" fmla="*/ 696 w 798"/>
                <a:gd name="T19" fmla="*/ 810 h 810"/>
                <a:gd name="T20" fmla="*/ 684 w 798"/>
                <a:gd name="T21" fmla="*/ 810 h 810"/>
                <a:gd name="T22" fmla="*/ 116 w 798"/>
                <a:gd name="T23" fmla="*/ 810 h 810"/>
                <a:gd name="T24" fmla="*/ 116 w 798"/>
                <a:gd name="T25" fmla="*/ 810 h 810"/>
                <a:gd name="T26" fmla="*/ 104 w 798"/>
                <a:gd name="T27" fmla="*/ 810 h 810"/>
                <a:gd name="T28" fmla="*/ 92 w 798"/>
                <a:gd name="T29" fmla="*/ 808 h 810"/>
                <a:gd name="T30" fmla="*/ 70 w 798"/>
                <a:gd name="T31" fmla="*/ 802 h 810"/>
                <a:gd name="T32" fmla="*/ 52 w 798"/>
                <a:gd name="T33" fmla="*/ 790 h 810"/>
                <a:gd name="T34" fmla="*/ 34 w 798"/>
                <a:gd name="T35" fmla="*/ 776 h 810"/>
                <a:gd name="T36" fmla="*/ 20 w 798"/>
                <a:gd name="T37" fmla="*/ 760 h 810"/>
                <a:gd name="T38" fmla="*/ 10 w 798"/>
                <a:gd name="T39" fmla="*/ 740 h 810"/>
                <a:gd name="T40" fmla="*/ 2 w 798"/>
                <a:gd name="T41" fmla="*/ 718 h 810"/>
                <a:gd name="T42" fmla="*/ 0 w 798"/>
                <a:gd name="T43" fmla="*/ 694 h 810"/>
                <a:gd name="T44" fmla="*/ 0 w 798"/>
                <a:gd name="T45" fmla="*/ 114 h 810"/>
                <a:gd name="T46" fmla="*/ 0 w 798"/>
                <a:gd name="T47" fmla="*/ 114 h 810"/>
                <a:gd name="T48" fmla="*/ 2 w 798"/>
                <a:gd name="T49" fmla="*/ 92 h 810"/>
                <a:gd name="T50" fmla="*/ 10 w 798"/>
                <a:gd name="T51" fmla="*/ 70 h 810"/>
                <a:gd name="T52" fmla="*/ 20 w 798"/>
                <a:gd name="T53" fmla="*/ 50 h 810"/>
                <a:gd name="T54" fmla="*/ 34 w 798"/>
                <a:gd name="T55" fmla="*/ 34 h 810"/>
                <a:gd name="T56" fmla="*/ 52 w 798"/>
                <a:gd name="T57" fmla="*/ 20 h 810"/>
                <a:gd name="T58" fmla="*/ 70 w 798"/>
                <a:gd name="T59" fmla="*/ 8 h 810"/>
                <a:gd name="T60" fmla="*/ 92 w 798"/>
                <a:gd name="T61" fmla="*/ 2 h 810"/>
                <a:gd name="T62" fmla="*/ 116 w 798"/>
                <a:gd name="T63" fmla="*/ 0 h 810"/>
                <a:gd name="T64" fmla="*/ 684 w 798"/>
                <a:gd name="T65" fmla="*/ 0 h 810"/>
                <a:gd name="T66" fmla="*/ 684 w 798"/>
                <a:gd name="T67" fmla="*/ 0 h 810"/>
                <a:gd name="T68" fmla="*/ 706 w 798"/>
                <a:gd name="T69" fmla="*/ 2 h 810"/>
                <a:gd name="T70" fmla="*/ 728 w 798"/>
                <a:gd name="T71" fmla="*/ 8 h 810"/>
                <a:gd name="T72" fmla="*/ 748 w 798"/>
                <a:gd name="T73" fmla="*/ 20 h 810"/>
                <a:gd name="T74" fmla="*/ 766 w 798"/>
                <a:gd name="T75" fmla="*/ 34 h 810"/>
                <a:gd name="T76" fmla="*/ 780 w 798"/>
                <a:gd name="T77" fmla="*/ 50 h 810"/>
                <a:gd name="T78" fmla="*/ 790 w 798"/>
                <a:gd name="T79" fmla="*/ 70 h 810"/>
                <a:gd name="T80" fmla="*/ 796 w 798"/>
                <a:gd name="T81" fmla="*/ 92 h 810"/>
                <a:gd name="T82" fmla="*/ 798 w 798"/>
                <a:gd name="T83" fmla="*/ 114 h 810"/>
                <a:gd name="T84" fmla="*/ 798 w 798"/>
                <a:gd name="T85" fmla="*/ 69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98" h="810">
                  <a:moveTo>
                    <a:pt x="798" y="694"/>
                  </a:moveTo>
                  <a:lnTo>
                    <a:pt x="798" y="694"/>
                  </a:lnTo>
                  <a:lnTo>
                    <a:pt x="796" y="718"/>
                  </a:lnTo>
                  <a:lnTo>
                    <a:pt x="790" y="740"/>
                  </a:lnTo>
                  <a:lnTo>
                    <a:pt x="780" y="760"/>
                  </a:lnTo>
                  <a:lnTo>
                    <a:pt x="766" y="776"/>
                  </a:lnTo>
                  <a:lnTo>
                    <a:pt x="748" y="790"/>
                  </a:lnTo>
                  <a:lnTo>
                    <a:pt x="728" y="802"/>
                  </a:lnTo>
                  <a:lnTo>
                    <a:pt x="706" y="808"/>
                  </a:lnTo>
                  <a:lnTo>
                    <a:pt x="696" y="810"/>
                  </a:lnTo>
                  <a:lnTo>
                    <a:pt x="684" y="810"/>
                  </a:lnTo>
                  <a:lnTo>
                    <a:pt x="116" y="810"/>
                  </a:lnTo>
                  <a:lnTo>
                    <a:pt x="116" y="810"/>
                  </a:lnTo>
                  <a:lnTo>
                    <a:pt x="104" y="810"/>
                  </a:lnTo>
                  <a:lnTo>
                    <a:pt x="92" y="808"/>
                  </a:lnTo>
                  <a:lnTo>
                    <a:pt x="70" y="802"/>
                  </a:lnTo>
                  <a:lnTo>
                    <a:pt x="52" y="790"/>
                  </a:lnTo>
                  <a:lnTo>
                    <a:pt x="34" y="776"/>
                  </a:lnTo>
                  <a:lnTo>
                    <a:pt x="20" y="760"/>
                  </a:lnTo>
                  <a:lnTo>
                    <a:pt x="10" y="740"/>
                  </a:lnTo>
                  <a:lnTo>
                    <a:pt x="2" y="718"/>
                  </a:lnTo>
                  <a:lnTo>
                    <a:pt x="0" y="69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92"/>
                  </a:lnTo>
                  <a:lnTo>
                    <a:pt x="10" y="70"/>
                  </a:lnTo>
                  <a:lnTo>
                    <a:pt x="20" y="50"/>
                  </a:lnTo>
                  <a:lnTo>
                    <a:pt x="34" y="34"/>
                  </a:lnTo>
                  <a:lnTo>
                    <a:pt x="52" y="20"/>
                  </a:lnTo>
                  <a:lnTo>
                    <a:pt x="70" y="8"/>
                  </a:lnTo>
                  <a:lnTo>
                    <a:pt x="92" y="2"/>
                  </a:lnTo>
                  <a:lnTo>
                    <a:pt x="116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706" y="2"/>
                  </a:lnTo>
                  <a:lnTo>
                    <a:pt x="728" y="8"/>
                  </a:lnTo>
                  <a:lnTo>
                    <a:pt x="748" y="20"/>
                  </a:lnTo>
                  <a:lnTo>
                    <a:pt x="766" y="34"/>
                  </a:lnTo>
                  <a:lnTo>
                    <a:pt x="780" y="50"/>
                  </a:lnTo>
                  <a:lnTo>
                    <a:pt x="790" y="70"/>
                  </a:lnTo>
                  <a:lnTo>
                    <a:pt x="796" y="92"/>
                  </a:lnTo>
                  <a:lnTo>
                    <a:pt x="798" y="114"/>
                  </a:lnTo>
                  <a:lnTo>
                    <a:pt x="798" y="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67944" y="2708920"/>
              <a:ext cx="1117216" cy="1124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/>
                <a:t>F1</a:t>
              </a:r>
              <a:endParaRPr lang="en-US" sz="3600" b="1" i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8434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Proof of the Helper Lemma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495"/>
            <a:ext cx="8229600" cy="2376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ym typeface="Symbol"/>
              </a:rPr>
              <a:t>The </a:t>
            </a:r>
            <a:r>
              <a:rPr lang="en-US" dirty="0">
                <a:sym typeface="Symbol"/>
              </a:rPr>
              <a:t>value of the set </a:t>
            </a: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can be represented using the following telescopic sum</a:t>
            </a:r>
            <a:r>
              <a:rPr lang="en-US" dirty="0" smtClean="0">
                <a:sym typeface="Symbol"/>
              </a:rPr>
              <a:t>: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sz="1300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Taking an expectation over both sides, we get: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07221163"/>
              </p:ext>
            </p:extLst>
          </p:nvPr>
        </p:nvGraphicFramePr>
        <p:xfrm>
          <a:off x="2597150" y="2405063"/>
          <a:ext cx="4384675" cy="719137"/>
        </p:xfrm>
        <a:graphic>
          <a:graphicData uri="http://schemas.openxmlformats.org/presentationml/2006/ole">
            <p:oleObj spid="_x0000_s150857" name="Equation" r:id="rId3" imgW="262872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2813817"/>
              </p:ext>
            </p:extLst>
          </p:nvPr>
        </p:nvGraphicFramePr>
        <p:xfrm>
          <a:off x="663575" y="3700463"/>
          <a:ext cx="7942263" cy="2968625"/>
        </p:xfrm>
        <a:graphic>
          <a:graphicData uri="http://schemas.openxmlformats.org/presentationml/2006/ole">
            <p:oleObj spid="_x0000_s150858" name="Equation" r:id="rId4" imgW="4762440" imgH="1777680" progId="Equation.3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596336" y="332656"/>
            <a:ext cx="1080120" cy="1118180"/>
            <a:chOff x="3614738" y="2455863"/>
            <a:chExt cx="1914525" cy="1946275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614738" y="2455863"/>
              <a:ext cx="1914525" cy="194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621088" y="2462213"/>
              <a:ext cx="1901825" cy="1933575"/>
            </a:xfrm>
            <a:custGeom>
              <a:avLst/>
              <a:gdLst>
                <a:gd name="T0" fmla="*/ 1198 w 1198"/>
                <a:gd name="T1" fmla="*/ 1044 h 1218"/>
                <a:gd name="T2" fmla="*/ 1194 w 1198"/>
                <a:gd name="T3" fmla="*/ 1080 h 1218"/>
                <a:gd name="T4" fmla="*/ 1184 w 1198"/>
                <a:gd name="T5" fmla="*/ 1112 h 1218"/>
                <a:gd name="T6" fmla="*/ 1168 w 1198"/>
                <a:gd name="T7" fmla="*/ 1142 h 1218"/>
                <a:gd name="T8" fmla="*/ 1148 w 1198"/>
                <a:gd name="T9" fmla="*/ 1168 h 1218"/>
                <a:gd name="T10" fmla="*/ 1122 w 1198"/>
                <a:gd name="T11" fmla="*/ 1188 h 1218"/>
                <a:gd name="T12" fmla="*/ 1092 w 1198"/>
                <a:gd name="T13" fmla="*/ 1204 h 1218"/>
                <a:gd name="T14" fmla="*/ 1060 w 1198"/>
                <a:gd name="T15" fmla="*/ 1214 h 1218"/>
                <a:gd name="T16" fmla="*/ 1026 w 1198"/>
                <a:gd name="T17" fmla="*/ 1218 h 1218"/>
                <a:gd name="T18" fmla="*/ 174 w 1198"/>
                <a:gd name="T19" fmla="*/ 1218 h 1218"/>
                <a:gd name="T20" fmla="*/ 138 w 1198"/>
                <a:gd name="T21" fmla="*/ 1214 h 1218"/>
                <a:gd name="T22" fmla="*/ 106 w 1198"/>
                <a:gd name="T23" fmla="*/ 1204 h 1218"/>
                <a:gd name="T24" fmla="*/ 76 w 1198"/>
                <a:gd name="T25" fmla="*/ 1188 h 1218"/>
                <a:gd name="T26" fmla="*/ 50 w 1198"/>
                <a:gd name="T27" fmla="*/ 1168 h 1218"/>
                <a:gd name="T28" fmla="*/ 30 w 1198"/>
                <a:gd name="T29" fmla="*/ 1142 h 1218"/>
                <a:gd name="T30" fmla="*/ 14 w 1198"/>
                <a:gd name="T31" fmla="*/ 1112 h 1218"/>
                <a:gd name="T32" fmla="*/ 4 w 1198"/>
                <a:gd name="T33" fmla="*/ 1080 h 1218"/>
                <a:gd name="T34" fmla="*/ 0 w 1198"/>
                <a:gd name="T35" fmla="*/ 1044 h 1218"/>
                <a:gd name="T36" fmla="*/ 0 w 1198"/>
                <a:gd name="T37" fmla="*/ 174 h 1218"/>
                <a:gd name="T38" fmla="*/ 4 w 1198"/>
                <a:gd name="T39" fmla="*/ 138 h 1218"/>
                <a:gd name="T40" fmla="*/ 14 w 1198"/>
                <a:gd name="T41" fmla="*/ 106 h 1218"/>
                <a:gd name="T42" fmla="*/ 30 w 1198"/>
                <a:gd name="T43" fmla="*/ 76 h 1218"/>
                <a:gd name="T44" fmla="*/ 50 w 1198"/>
                <a:gd name="T45" fmla="*/ 52 h 1218"/>
                <a:gd name="T46" fmla="*/ 76 w 1198"/>
                <a:gd name="T47" fmla="*/ 30 h 1218"/>
                <a:gd name="T48" fmla="*/ 106 w 1198"/>
                <a:gd name="T49" fmla="*/ 14 h 1218"/>
                <a:gd name="T50" fmla="*/ 138 w 1198"/>
                <a:gd name="T51" fmla="*/ 4 h 1218"/>
                <a:gd name="T52" fmla="*/ 174 w 1198"/>
                <a:gd name="T53" fmla="*/ 0 h 1218"/>
                <a:gd name="T54" fmla="*/ 1026 w 1198"/>
                <a:gd name="T55" fmla="*/ 0 h 1218"/>
                <a:gd name="T56" fmla="*/ 1060 w 1198"/>
                <a:gd name="T57" fmla="*/ 4 h 1218"/>
                <a:gd name="T58" fmla="*/ 1092 w 1198"/>
                <a:gd name="T59" fmla="*/ 14 h 1218"/>
                <a:gd name="T60" fmla="*/ 1122 w 1198"/>
                <a:gd name="T61" fmla="*/ 30 h 1218"/>
                <a:gd name="T62" fmla="*/ 1148 w 1198"/>
                <a:gd name="T63" fmla="*/ 52 h 1218"/>
                <a:gd name="T64" fmla="*/ 1168 w 1198"/>
                <a:gd name="T65" fmla="*/ 76 h 1218"/>
                <a:gd name="T66" fmla="*/ 1184 w 1198"/>
                <a:gd name="T67" fmla="*/ 106 h 1218"/>
                <a:gd name="T68" fmla="*/ 1194 w 1198"/>
                <a:gd name="T69" fmla="*/ 138 h 1218"/>
                <a:gd name="T70" fmla="*/ 1198 w 1198"/>
                <a:gd name="T71" fmla="*/ 174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98" h="1218">
                  <a:moveTo>
                    <a:pt x="1198" y="1044"/>
                  </a:moveTo>
                  <a:lnTo>
                    <a:pt x="1198" y="1044"/>
                  </a:lnTo>
                  <a:lnTo>
                    <a:pt x="1198" y="1062"/>
                  </a:lnTo>
                  <a:lnTo>
                    <a:pt x="1194" y="1080"/>
                  </a:lnTo>
                  <a:lnTo>
                    <a:pt x="1190" y="1096"/>
                  </a:lnTo>
                  <a:lnTo>
                    <a:pt x="1184" y="1112"/>
                  </a:lnTo>
                  <a:lnTo>
                    <a:pt x="1178" y="1128"/>
                  </a:lnTo>
                  <a:lnTo>
                    <a:pt x="1168" y="1142"/>
                  </a:lnTo>
                  <a:lnTo>
                    <a:pt x="1158" y="1154"/>
                  </a:lnTo>
                  <a:lnTo>
                    <a:pt x="1148" y="1168"/>
                  </a:lnTo>
                  <a:lnTo>
                    <a:pt x="1136" y="1178"/>
                  </a:lnTo>
                  <a:lnTo>
                    <a:pt x="1122" y="1188"/>
                  </a:lnTo>
                  <a:lnTo>
                    <a:pt x="1108" y="1196"/>
                  </a:lnTo>
                  <a:lnTo>
                    <a:pt x="1092" y="1204"/>
                  </a:lnTo>
                  <a:lnTo>
                    <a:pt x="1076" y="1210"/>
                  </a:lnTo>
                  <a:lnTo>
                    <a:pt x="1060" y="1214"/>
                  </a:lnTo>
                  <a:lnTo>
                    <a:pt x="1042" y="1216"/>
                  </a:lnTo>
                  <a:lnTo>
                    <a:pt x="1026" y="1218"/>
                  </a:lnTo>
                  <a:lnTo>
                    <a:pt x="174" y="1218"/>
                  </a:lnTo>
                  <a:lnTo>
                    <a:pt x="174" y="1218"/>
                  </a:lnTo>
                  <a:lnTo>
                    <a:pt x="156" y="1216"/>
                  </a:lnTo>
                  <a:lnTo>
                    <a:pt x="138" y="1214"/>
                  </a:lnTo>
                  <a:lnTo>
                    <a:pt x="122" y="1210"/>
                  </a:lnTo>
                  <a:lnTo>
                    <a:pt x="106" y="1204"/>
                  </a:lnTo>
                  <a:lnTo>
                    <a:pt x="90" y="1196"/>
                  </a:lnTo>
                  <a:lnTo>
                    <a:pt x="76" y="1188"/>
                  </a:lnTo>
                  <a:lnTo>
                    <a:pt x="64" y="1178"/>
                  </a:lnTo>
                  <a:lnTo>
                    <a:pt x="50" y="1168"/>
                  </a:lnTo>
                  <a:lnTo>
                    <a:pt x="40" y="1154"/>
                  </a:lnTo>
                  <a:lnTo>
                    <a:pt x="30" y="1142"/>
                  </a:lnTo>
                  <a:lnTo>
                    <a:pt x="20" y="1128"/>
                  </a:lnTo>
                  <a:lnTo>
                    <a:pt x="14" y="1112"/>
                  </a:lnTo>
                  <a:lnTo>
                    <a:pt x="8" y="1096"/>
                  </a:lnTo>
                  <a:lnTo>
                    <a:pt x="4" y="1080"/>
                  </a:lnTo>
                  <a:lnTo>
                    <a:pt x="0" y="1062"/>
                  </a:lnTo>
                  <a:lnTo>
                    <a:pt x="0" y="104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56"/>
                  </a:lnTo>
                  <a:lnTo>
                    <a:pt x="4" y="138"/>
                  </a:lnTo>
                  <a:lnTo>
                    <a:pt x="8" y="122"/>
                  </a:lnTo>
                  <a:lnTo>
                    <a:pt x="14" y="106"/>
                  </a:lnTo>
                  <a:lnTo>
                    <a:pt x="20" y="92"/>
                  </a:lnTo>
                  <a:lnTo>
                    <a:pt x="30" y="76"/>
                  </a:lnTo>
                  <a:lnTo>
                    <a:pt x="40" y="64"/>
                  </a:lnTo>
                  <a:lnTo>
                    <a:pt x="50" y="52"/>
                  </a:lnTo>
                  <a:lnTo>
                    <a:pt x="64" y="40"/>
                  </a:lnTo>
                  <a:lnTo>
                    <a:pt x="76" y="30"/>
                  </a:lnTo>
                  <a:lnTo>
                    <a:pt x="90" y="22"/>
                  </a:lnTo>
                  <a:lnTo>
                    <a:pt x="106" y="14"/>
                  </a:lnTo>
                  <a:lnTo>
                    <a:pt x="122" y="8"/>
                  </a:lnTo>
                  <a:lnTo>
                    <a:pt x="138" y="4"/>
                  </a:lnTo>
                  <a:lnTo>
                    <a:pt x="156" y="2"/>
                  </a:lnTo>
                  <a:lnTo>
                    <a:pt x="174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42" y="2"/>
                  </a:lnTo>
                  <a:lnTo>
                    <a:pt x="1060" y="4"/>
                  </a:lnTo>
                  <a:lnTo>
                    <a:pt x="1076" y="8"/>
                  </a:lnTo>
                  <a:lnTo>
                    <a:pt x="1092" y="14"/>
                  </a:lnTo>
                  <a:lnTo>
                    <a:pt x="1108" y="22"/>
                  </a:lnTo>
                  <a:lnTo>
                    <a:pt x="1122" y="30"/>
                  </a:lnTo>
                  <a:lnTo>
                    <a:pt x="1136" y="40"/>
                  </a:lnTo>
                  <a:lnTo>
                    <a:pt x="1148" y="52"/>
                  </a:lnTo>
                  <a:lnTo>
                    <a:pt x="1158" y="64"/>
                  </a:lnTo>
                  <a:lnTo>
                    <a:pt x="1168" y="76"/>
                  </a:lnTo>
                  <a:lnTo>
                    <a:pt x="1178" y="92"/>
                  </a:lnTo>
                  <a:lnTo>
                    <a:pt x="1184" y="106"/>
                  </a:lnTo>
                  <a:lnTo>
                    <a:pt x="1190" y="122"/>
                  </a:lnTo>
                  <a:lnTo>
                    <a:pt x="1194" y="138"/>
                  </a:lnTo>
                  <a:lnTo>
                    <a:pt x="1198" y="156"/>
                  </a:lnTo>
                  <a:lnTo>
                    <a:pt x="1198" y="174"/>
                  </a:lnTo>
                  <a:lnTo>
                    <a:pt x="1198" y="1044"/>
                  </a:lnTo>
                  <a:close/>
                </a:path>
              </a:pathLst>
            </a:custGeom>
            <a:solidFill>
              <a:srgbClr val="9C683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690938" y="2535238"/>
              <a:ext cx="1762125" cy="1787525"/>
            </a:xfrm>
            <a:custGeom>
              <a:avLst/>
              <a:gdLst>
                <a:gd name="T0" fmla="*/ 1110 w 1110"/>
                <a:gd name="T1" fmla="*/ 966 h 1126"/>
                <a:gd name="T2" fmla="*/ 1106 w 1110"/>
                <a:gd name="T3" fmla="*/ 998 h 1126"/>
                <a:gd name="T4" fmla="*/ 1098 w 1110"/>
                <a:gd name="T5" fmla="*/ 1028 h 1126"/>
                <a:gd name="T6" fmla="*/ 1082 w 1110"/>
                <a:gd name="T7" fmla="*/ 1056 h 1126"/>
                <a:gd name="T8" fmla="*/ 1064 w 1110"/>
                <a:gd name="T9" fmla="*/ 1080 h 1126"/>
                <a:gd name="T10" fmla="*/ 1040 w 1110"/>
                <a:gd name="T11" fmla="*/ 1100 h 1126"/>
                <a:gd name="T12" fmla="*/ 1012 w 1110"/>
                <a:gd name="T13" fmla="*/ 1114 h 1126"/>
                <a:gd name="T14" fmla="*/ 982 w 1110"/>
                <a:gd name="T15" fmla="*/ 1124 h 1126"/>
                <a:gd name="T16" fmla="*/ 950 w 1110"/>
                <a:gd name="T17" fmla="*/ 1126 h 1126"/>
                <a:gd name="T18" fmla="*/ 160 w 1110"/>
                <a:gd name="T19" fmla="*/ 1126 h 1126"/>
                <a:gd name="T20" fmla="*/ 128 w 1110"/>
                <a:gd name="T21" fmla="*/ 1124 h 1126"/>
                <a:gd name="T22" fmla="*/ 98 w 1110"/>
                <a:gd name="T23" fmla="*/ 1114 h 1126"/>
                <a:gd name="T24" fmla="*/ 72 w 1110"/>
                <a:gd name="T25" fmla="*/ 1100 h 1126"/>
                <a:gd name="T26" fmla="*/ 48 w 1110"/>
                <a:gd name="T27" fmla="*/ 1080 h 1126"/>
                <a:gd name="T28" fmla="*/ 28 w 1110"/>
                <a:gd name="T29" fmla="*/ 1056 h 1126"/>
                <a:gd name="T30" fmla="*/ 14 w 1110"/>
                <a:gd name="T31" fmla="*/ 1028 h 1126"/>
                <a:gd name="T32" fmla="*/ 4 w 1110"/>
                <a:gd name="T33" fmla="*/ 998 h 1126"/>
                <a:gd name="T34" fmla="*/ 0 w 1110"/>
                <a:gd name="T35" fmla="*/ 966 h 1126"/>
                <a:gd name="T36" fmla="*/ 0 w 1110"/>
                <a:gd name="T37" fmla="*/ 160 h 1126"/>
                <a:gd name="T38" fmla="*/ 4 w 1110"/>
                <a:gd name="T39" fmla="*/ 128 h 1126"/>
                <a:gd name="T40" fmla="*/ 14 w 1110"/>
                <a:gd name="T41" fmla="*/ 98 h 1126"/>
                <a:gd name="T42" fmla="*/ 28 w 1110"/>
                <a:gd name="T43" fmla="*/ 70 h 1126"/>
                <a:gd name="T44" fmla="*/ 48 w 1110"/>
                <a:gd name="T45" fmla="*/ 46 h 1126"/>
                <a:gd name="T46" fmla="*/ 72 w 1110"/>
                <a:gd name="T47" fmla="*/ 28 h 1126"/>
                <a:gd name="T48" fmla="*/ 98 w 1110"/>
                <a:gd name="T49" fmla="*/ 12 h 1126"/>
                <a:gd name="T50" fmla="*/ 128 w 1110"/>
                <a:gd name="T51" fmla="*/ 2 h 1126"/>
                <a:gd name="T52" fmla="*/ 160 w 1110"/>
                <a:gd name="T53" fmla="*/ 0 h 1126"/>
                <a:gd name="T54" fmla="*/ 950 w 1110"/>
                <a:gd name="T55" fmla="*/ 0 h 1126"/>
                <a:gd name="T56" fmla="*/ 982 w 1110"/>
                <a:gd name="T57" fmla="*/ 2 h 1126"/>
                <a:gd name="T58" fmla="*/ 1012 w 1110"/>
                <a:gd name="T59" fmla="*/ 10 h 1126"/>
                <a:gd name="T60" fmla="*/ 1040 w 1110"/>
                <a:gd name="T61" fmla="*/ 24 h 1126"/>
                <a:gd name="T62" fmla="*/ 1064 w 1110"/>
                <a:gd name="T63" fmla="*/ 44 h 1126"/>
                <a:gd name="T64" fmla="*/ 1084 w 1110"/>
                <a:gd name="T65" fmla="*/ 66 h 1126"/>
                <a:gd name="T66" fmla="*/ 1098 w 1110"/>
                <a:gd name="T67" fmla="*/ 94 h 1126"/>
                <a:gd name="T68" fmla="*/ 1108 w 1110"/>
                <a:gd name="T69" fmla="*/ 126 h 1126"/>
                <a:gd name="T70" fmla="*/ 1110 w 1110"/>
                <a:gd name="T71" fmla="*/ 160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10" h="1126">
                  <a:moveTo>
                    <a:pt x="1110" y="966"/>
                  </a:moveTo>
                  <a:lnTo>
                    <a:pt x="1110" y="966"/>
                  </a:lnTo>
                  <a:lnTo>
                    <a:pt x="1110" y="982"/>
                  </a:lnTo>
                  <a:lnTo>
                    <a:pt x="1106" y="998"/>
                  </a:lnTo>
                  <a:lnTo>
                    <a:pt x="1102" y="1014"/>
                  </a:lnTo>
                  <a:lnTo>
                    <a:pt x="1098" y="1028"/>
                  </a:lnTo>
                  <a:lnTo>
                    <a:pt x="1090" y="1042"/>
                  </a:lnTo>
                  <a:lnTo>
                    <a:pt x="1082" y="1056"/>
                  </a:lnTo>
                  <a:lnTo>
                    <a:pt x="1074" y="1068"/>
                  </a:lnTo>
                  <a:lnTo>
                    <a:pt x="1064" y="1080"/>
                  </a:lnTo>
                  <a:lnTo>
                    <a:pt x="1052" y="1090"/>
                  </a:lnTo>
                  <a:lnTo>
                    <a:pt x="1040" y="1100"/>
                  </a:lnTo>
                  <a:lnTo>
                    <a:pt x="1026" y="1108"/>
                  </a:lnTo>
                  <a:lnTo>
                    <a:pt x="1012" y="1114"/>
                  </a:lnTo>
                  <a:lnTo>
                    <a:pt x="998" y="1120"/>
                  </a:lnTo>
                  <a:lnTo>
                    <a:pt x="982" y="1124"/>
                  </a:lnTo>
                  <a:lnTo>
                    <a:pt x="966" y="1126"/>
                  </a:lnTo>
                  <a:lnTo>
                    <a:pt x="950" y="1126"/>
                  </a:lnTo>
                  <a:lnTo>
                    <a:pt x="160" y="1126"/>
                  </a:lnTo>
                  <a:lnTo>
                    <a:pt x="160" y="1126"/>
                  </a:lnTo>
                  <a:lnTo>
                    <a:pt x="144" y="1126"/>
                  </a:lnTo>
                  <a:lnTo>
                    <a:pt x="128" y="1124"/>
                  </a:lnTo>
                  <a:lnTo>
                    <a:pt x="114" y="1120"/>
                  </a:lnTo>
                  <a:lnTo>
                    <a:pt x="98" y="1114"/>
                  </a:lnTo>
                  <a:lnTo>
                    <a:pt x="84" y="1108"/>
                  </a:lnTo>
                  <a:lnTo>
                    <a:pt x="72" y="1100"/>
                  </a:lnTo>
                  <a:lnTo>
                    <a:pt x="58" y="1090"/>
                  </a:lnTo>
                  <a:lnTo>
                    <a:pt x="48" y="1080"/>
                  </a:lnTo>
                  <a:lnTo>
                    <a:pt x="38" y="1068"/>
                  </a:lnTo>
                  <a:lnTo>
                    <a:pt x="28" y="1056"/>
                  </a:lnTo>
                  <a:lnTo>
                    <a:pt x="20" y="1042"/>
                  </a:lnTo>
                  <a:lnTo>
                    <a:pt x="14" y="1028"/>
                  </a:lnTo>
                  <a:lnTo>
                    <a:pt x="8" y="1014"/>
                  </a:lnTo>
                  <a:lnTo>
                    <a:pt x="4" y="998"/>
                  </a:lnTo>
                  <a:lnTo>
                    <a:pt x="2" y="982"/>
                  </a:lnTo>
                  <a:lnTo>
                    <a:pt x="0" y="96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2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4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8" y="58"/>
                  </a:lnTo>
                  <a:lnTo>
                    <a:pt x="48" y="46"/>
                  </a:lnTo>
                  <a:lnTo>
                    <a:pt x="58" y="36"/>
                  </a:lnTo>
                  <a:lnTo>
                    <a:pt x="72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66" y="0"/>
                  </a:lnTo>
                  <a:lnTo>
                    <a:pt x="982" y="2"/>
                  </a:lnTo>
                  <a:lnTo>
                    <a:pt x="998" y="6"/>
                  </a:lnTo>
                  <a:lnTo>
                    <a:pt x="1012" y="10"/>
                  </a:lnTo>
                  <a:lnTo>
                    <a:pt x="1026" y="18"/>
                  </a:lnTo>
                  <a:lnTo>
                    <a:pt x="1040" y="24"/>
                  </a:lnTo>
                  <a:lnTo>
                    <a:pt x="1052" y="34"/>
                  </a:lnTo>
                  <a:lnTo>
                    <a:pt x="1064" y="44"/>
                  </a:lnTo>
                  <a:lnTo>
                    <a:pt x="1074" y="54"/>
                  </a:lnTo>
                  <a:lnTo>
                    <a:pt x="1084" y="66"/>
                  </a:lnTo>
                  <a:lnTo>
                    <a:pt x="1092" y="80"/>
                  </a:lnTo>
                  <a:lnTo>
                    <a:pt x="1098" y="94"/>
                  </a:lnTo>
                  <a:lnTo>
                    <a:pt x="1104" y="110"/>
                  </a:lnTo>
                  <a:lnTo>
                    <a:pt x="1108" y="126"/>
                  </a:lnTo>
                  <a:lnTo>
                    <a:pt x="1110" y="142"/>
                  </a:lnTo>
                  <a:lnTo>
                    <a:pt x="1110" y="160"/>
                  </a:lnTo>
                  <a:lnTo>
                    <a:pt x="1110" y="966"/>
                  </a:lnTo>
                  <a:close/>
                </a:path>
              </a:pathLst>
            </a:custGeom>
            <a:solidFill>
              <a:srgbClr val="F7F2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817938" y="2573338"/>
              <a:ext cx="1644650" cy="1752600"/>
            </a:xfrm>
            <a:custGeom>
              <a:avLst/>
              <a:gdLst>
                <a:gd name="T0" fmla="*/ 956 w 1036"/>
                <a:gd name="T1" fmla="*/ 0 h 1104"/>
                <a:gd name="T2" fmla="*/ 122 w 1036"/>
                <a:gd name="T3" fmla="*/ 840 h 1104"/>
                <a:gd name="T4" fmla="*/ 0 w 1036"/>
                <a:gd name="T5" fmla="*/ 1084 h 1104"/>
                <a:gd name="T6" fmla="*/ 0 w 1036"/>
                <a:gd name="T7" fmla="*/ 1084 h 1104"/>
                <a:gd name="T8" fmla="*/ 6 w 1036"/>
                <a:gd name="T9" fmla="*/ 1086 h 1104"/>
                <a:gd name="T10" fmla="*/ 24 w 1036"/>
                <a:gd name="T11" fmla="*/ 1094 h 1104"/>
                <a:gd name="T12" fmla="*/ 52 w 1036"/>
                <a:gd name="T13" fmla="*/ 1100 h 1104"/>
                <a:gd name="T14" fmla="*/ 68 w 1036"/>
                <a:gd name="T15" fmla="*/ 1102 h 1104"/>
                <a:gd name="T16" fmla="*/ 88 w 1036"/>
                <a:gd name="T17" fmla="*/ 1104 h 1104"/>
                <a:gd name="T18" fmla="*/ 88 w 1036"/>
                <a:gd name="T19" fmla="*/ 1104 h 1104"/>
                <a:gd name="T20" fmla="*/ 830 w 1036"/>
                <a:gd name="T21" fmla="*/ 1102 h 1104"/>
                <a:gd name="T22" fmla="*/ 830 w 1036"/>
                <a:gd name="T23" fmla="*/ 1102 h 1104"/>
                <a:gd name="T24" fmla="*/ 838 w 1036"/>
                <a:gd name="T25" fmla="*/ 1104 h 1104"/>
                <a:gd name="T26" fmla="*/ 862 w 1036"/>
                <a:gd name="T27" fmla="*/ 1104 h 1104"/>
                <a:gd name="T28" fmla="*/ 878 w 1036"/>
                <a:gd name="T29" fmla="*/ 1102 h 1104"/>
                <a:gd name="T30" fmla="*/ 896 w 1036"/>
                <a:gd name="T31" fmla="*/ 1100 h 1104"/>
                <a:gd name="T32" fmla="*/ 914 w 1036"/>
                <a:gd name="T33" fmla="*/ 1094 h 1104"/>
                <a:gd name="T34" fmla="*/ 934 w 1036"/>
                <a:gd name="T35" fmla="*/ 1088 h 1104"/>
                <a:gd name="T36" fmla="*/ 954 w 1036"/>
                <a:gd name="T37" fmla="*/ 1078 h 1104"/>
                <a:gd name="T38" fmla="*/ 972 w 1036"/>
                <a:gd name="T39" fmla="*/ 1064 h 1104"/>
                <a:gd name="T40" fmla="*/ 990 w 1036"/>
                <a:gd name="T41" fmla="*/ 1046 h 1104"/>
                <a:gd name="T42" fmla="*/ 1006 w 1036"/>
                <a:gd name="T43" fmla="*/ 1026 h 1104"/>
                <a:gd name="T44" fmla="*/ 1014 w 1036"/>
                <a:gd name="T45" fmla="*/ 1012 h 1104"/>
                <a:gd name="T46" fmla="*/ 1020 w 1036"/>
                <a:gd name="T47" fmla="*/ 1000 h 1104"/>
                <a:gd name="T48" fmla="*/ 1024 w 1036"/>
                <a:gd name="T49" fmla="*/ 984 h 1104"/>
                <a:gd name="T50" fmla="*/ 1030 w 1036"/>
                <a:gd name="T51" fmla="*/ 968 h 1104"/>
                <a:gd name="T52" fmla="*/ 1032 w 1036"/>
                <a:gd name="T53" fmla="*/ 950 h 1104"/>
                <a:gd name="T54" fmla="*/ 1036 w 1036"/>
                <a:gd name="T55" fmla="*/ 930 h 1104"/>
                <a:gd name="T56" fmla="*/ 1036 w 1036"/>
                <a:gd name="T57" fmla="*/ 910 h 1104"/>
                <a:gd name="T58" fmla="*/ 1036 w 1036"/>
                <a:gd name="T59" fmla="*/ 888 h 1104"/>
                <a:gd name="T60" fmla="*/ 1036 w 1036"/>
                <a:gd name="T61" fmla="*/ 888 h 1104"/>
                <a:gd name="T62" fmla="*/ 1034 w 1036"/>
                <a:gd name="T63" fmla="*/ 638 h 1104"/>
                <a:gd name="T64" fmla="*/ 1032 w 1036"/>
                <a:gd name="T65" fmla="*/ 394 h 1104"/>
                <a:gd name="T66" fmla="*/ 1030 w 1036"/>
                <a:gd name="T67" fmla="*/ 136 h 1104"/>
                <a:gd name="T68" fmla="*/ 1030 w 1036"/>
                <a:gd name="T69" fmla="*/ 136 h 1104"/>
                <a:gd name="T70" fmla="*/ 1030 w 1036"/>
                <a:gd name="T71" fmla="*/ 120 h 1104"/>
                <a:gd name="T72" fmla="*/ 1026 w 1036"/>
                <a:gd name="T73" fmla="*/ 102 h 1104"/>
                <a:gd name="T74" fmla="*/ 1022 w 1036"/>
                <a:gd name="T75" fmla="*/ 80 h 1104"/>
                <a:gd name="T76" fmla="*/ 1014 w 1036"/>
                <a:gd name="T77" fmla="*/ 58 h 1104"/>
                <a:gd name="T78" fmla="*/ 1008 w 1036"/>
                <a:gd name="T79" fmla="*/ 46 h 1104"/>
                <a:gd name="T80" fmla="*/ 1000 w 1036"/>
                <a:gd name="T81" fmla="*/ 36 h 1104"/>
                <a:gd name="T82" fmla="*/ 992 w 1036"/>
                <a:gd name="T83" fmla="*/ 26 h 1104"/>
                <a:gd name="T84" fmla="*/ 982 w 1036"/>
                <a:gd name="T85" fmla="*/ 16 h 1104"/>
                <a:gd name="T86" fmla="*/ 970 w 1036"/>
                <a:gd name="T87" fmla="*/ 8 h 1104"/>
                <a:gd name="T88" fmla="*/ 956 w 1036"/>
                <a:gd name="T89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6" h="1104">
                  <a:moveTo>
                    <a:pt x="956" y="0"/>
                  </a:moveTo>
                  <a:lnTo>
                    <a:pt x="122" y="840"/>
                  </a:lnTo>
                  <a:lnTo>
                    <a:pt x="0" y="1084"/>
                  </a:lnTo>
                  <a:lnTo>
                    <a:pt x="0" y="1084"/>
                  </a:lnTo>
                  <a:lnTo>
                    <a:pt x="6" y="1086"/>
                  </a:lnTo>
                  <a:lnTo>
                    <a:pt x="24" y="1094"/>
                  </a:lnTo>
                  <a:lnTo>
                    <a:pt x="52" y="1100"/>
                  </a:lnTo>
                  <a:lnTo>
                    <a:pt x="68" y="1102"/>
                  </a:lnTo>
                  <a:lnTo>
                    <a:pt x="88" y="1104"/>
                  </a:lnTo>
                  <a:lnTo>
                    <a:pt x="88" y="1104"/>
                  </a:lnTo>
                  <a:lnTo>
                    <a:pt x="830" y="1102"/>
                  </a:lnTo>
                  <a:lnTo>
                    <a:pt x="830" y="1102"/>
                  </a:lnTo>
                  <a:lnTo>
                    <a:pt x="838" y="1104"/>
                  </a:lnTo>
                  <a:lnTo>
                    <a:pt x="862" y="1104"/>
                  </a:lnTo>
                  <a:lnTo>
                    <a:pt x="878" y="1102"/>
                  </a:lnTo>
                  <a:lnTo>
                    <a:pt x="896" y="1100"/>
                  </a:lnTo>
                  <a:lnTo>
                    <a:pt x="914" y="1094"/>
                  </a:lnTo>
                  <a:lnTo>
                    <a:pt x="934" y="1088"/>
                  </a:lnTo>
                  <a:lnTo>
                    <a:pt x="954" y="1078"/>
                  </a:lnTo>
                  <a:lnTo>
                    <a:pt x="972" y="1064"/>
                  </a:lnTo>
                  <a:lnTo>
                    <a:pt x="990" y="1046"/>
                  </a:lnTo>
                  <a:lnTo>
                    <a:pt x="1006" y="1026"/>
                  </a:lnTo>
                  <a:lnTo>
                    <a:pt x="1014" y="1012"/>
                  </a:lnTo>
                  <a:lnTo>
                    <a:pt x="1020" y="1000"/>
                  </a:lnTo>
                  <a:lnTo>
                    <a:pt x="1024" y="984"/>
                  </a:lnTo>
                  <a:lnTo>
                    <a:pt x="1030" y="968"/>
                  </a:lnTo>
                  <a:lnTo>
                    <a:pt x="1032" y="950"/>
                  </a:lnTo>
                  <a:lnTo>
                    <a:pt x="1036" y="930"/>
                  </a:lnTo>
                  <a:lnTo>
                    <a:pt x="1036" y="910"/>
                  </a:lnTo>
                  <a:lnTo>
                    <a:pt x="1036" y="888"/>
                  </a:lnTo>
                  <a:lnTo>
                    <a:pt x="1036" y="888"/>
                  </a:lnTo>
                  <a:lnTo>
                    <a:pt x="1034" y="638"/>
                  </a:lnTo>
                  <a:lnTo>
                    <a:pt x="1032" y="394"/>
                  </a:lnTo>
                  <a:lnTo>
                    <a:pt x="1030" y="136"/>
                  </a:lnTo>
                  <a:lnTo>
                    <a:pt x="1030" y="136"/>
                  </a:lnTo>
                  <a:lnTo>
                    <a:pt x="1030" y="120"/>
                  </a:lnTo>
                  <a:lnTo>
                    <a:pt x="1026" y="102"/>
                  </a:lnTo>
                  <a:lnTo>
                    <a:pt x="1022" y="80"/>
                  </a:lnTo>
                  <a:lnTo>
                    <a:pt x="1014" y="58"/>
                  </a:lnTo>
                  <a:lnTo>
                    <a:pt x="1008" y="46"/>
                  </a:lnTo>
                  <a:lnTo>
                    <a:pt x="1000" y="36"/>
                  </a:lnTo>
                  <a:lnTo>
                    <a:pt x="992" y="26"/>
                  </a:lnTo>
                  <a:lnTo>
                    <a:pt x="982" y="16"/>
                  </a:lnTo>
                  <a:lnTo>
                    <a:pt x="970" y="8"/>
                  </a:lnTo>
                  <a:lnTo>
                    <a:pt x="956" y="0"/>
                  </a:lnTo>
                  <a:close/>
                </a:path>
              </a:pathLst>
            </a:custGeom>
            <a:solidFill>
              <a:srgbClr val="E0CE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817938" y="2573338"/>
              <a:ext cx="1644650" cy="1752600"/>
            </a:xfrm>
            <a:custGeom>
              <a:avLst/>
              <a:gdLst>
                <a:gd name="T0" fmla="*/ 956 w 1036"/>
                <a:gd name="T1" fmla="*/ 0 h 1104"/>
                <a:gd name="T2" fmla="*/ 122 w 1036"/>
                <a:gd name="T3" fmla="*/ 840 h 1104"/>
                <a:gd name="T4" fmla="*/ 0 w 1036"/>
                <a:gd name="T5" fmla="*/ 1084 h 1104"/>
                <a:gd name="T6" fmla="*/ 0 w 1036"/>
                <a:gd name="T7" fmla="*/ 1084 h 1104"/>
                <a:gd name="T8" fmla="*/ 6 w 1036"/>
                <a:gd name="T9" fmla="*/ 1086 h 1104"/>
                <a:gd name="T10" fmla="*/ 24 w 1036"/>
                <a:gd name="T11" fmla="*/ 1094 h 1104"/>
                <a:gd name="T12" fmla="*/ 52 w 1036"/>
                <a:gd name="T13" fmla="*/ 1100 h 1104"/>
                <a:gd name="T14" fmla="*/ 68 w 1036"/>
                <a:gd name="T15" fmla="*/ 1102 h 1104"/>
                <a:gd name="T16" fmla="*/ 88 w 1036"/>
                <a:gd name="T17" fmla="*/ 1104 h 1104"/>
                <a:gd name="T18" fmla="*/ 88 w 1036"/>
                <a:gd name="T19" fmla="*/ 1104 h 1104"/>
                <a:gd name="T20" fmla="*/ 830 w 1036"/>
                <a:gd name="T21" fmla="*/ 1102 h 1104"/>
                <a:gd name="T22" fmla="*/ 830 w 1036"/>
                <a:gd name="T23" fmla="*/ 1102 h 1104"/>
                <a:gd name="T24" fmla="*/ 838 w 1036"/>
                <a:gd name="T25" fmla="*/ 1104 h 1104"/>
                <a:gd name="T26" fmla="*/ 862 w 1036"/>
                <a:gd name="T27" fmla="*/ 1104 h 1104"/>
                <a:gd name="T28" fmla="*/ 878 w 1036"/>
                <a:gd name="T29" fmla="*/ 1102 h 1104"/>
                <a:gd name="T30" fmla="*/ 896 w 1036"/>
                <a:gd name="T31" fmla="*/ 1100 h 1104"/>
                <a:gd name="T32" fmla="*/ 914 w 1036"/>
                <a:gd name="T33" fmla="*/ 1094 h 1104"/>
                <a:gd name="T34" fmla="*/ 934 w 1036"/>
                <a:gd name="T35" fmla="*/ 1088 h 1104"/>
                <a:gd name="T36" fmla="*/ 954 w 1036"/>
                <a:gd name="T37" fmla="*/ 1078 h 1104"/>
                <a:gd name="T38" fmla="*/ 972 w 1036"/>
                <a:gd name="T39" fmla="*/ 1064 h 1104"/>
                <a:gd name="T40" fmla="*/ 990 w 1036"/>
                <a:gd name="T41" fmla="*/ 1046 h 1104"/>
                <a:gd name="T42" fmla="*/ 1006 w 1036"/>
                <a:gd name="T43" fmla="*/ 1026 h 1104"/>
                <a:gd name="T44" fmla="*/ 1014 w 1036"/>
                <a:gd name="T45" fmla="*/ 1012 h 1104"/>
                <a:gd name="T46" fmla="*/ 1020 w 1036"/>
                <a:gd name="T47" fmla="*/ 1000 h 1104"/>
                <a:gd name="T48" fmla="*/ 1024 w 1036"/>
                <a:gd name="T49" fmla="*/ 984 h 1104"/>
                <a:gd name="T50" fmla="*/ 1030 w 1036"/>
                <a:gd name="T51" fmla="*/ 968 h 1104"/>
                <a:gd name="T52" fmla="*/ 1032 w 1036"/>
                <a:gd name="T53" fmla="*/ 950 h 1104"/>
                <a:gd name="T54" fmla="*/ 1036 w 1036"/>
                <a:gd name="T55" fmla="*/ 930 h 1104"/>
                <a:gd name="T56" fmla="*/ 1036 w 1036"/>
                <a:gd name="T57" fmla="*/ 910 h 1104"/>
                <a:gd name="T58" fmla="*/ 1036 w 1036"/>
                <a:gd name="T59" fmla="*/ 888 h 1104"/>
                <a:gd name="T60" fmla="*/ 1036 w 1036"/>
                <a:gd name="T61" fmla="*/ 888 h 1104"/>
                <a:gd name="T62" fmla="*/ 1034 w 1036"/>
                <a:gd name="T63" fmla="*/ 638 h 1104"/>
                <a:gd name="T64" fmla="*/ 1032 w 1036"/>
                <a:gd name="T65" fmla="*/ 394 h 1104"/>
                <a:gd name="T66" fmla="*/ 1030 w 1036"/>
                <a:gd name="T67" fmla="*/ 136 h 1104"/>
                <a:gd name="T68" fmla="*/ 1030 w 1036"/>
                <a:gd name="T69" fmla="*/ 136 h 1104"/>
                <a:gd name="T70" fmla="*/ 1030 w 1036"/>
                <a:gd name="T71" fmla="*/ 120 h 1104"/>
                <a:gd name="T72" fmla="*/ 1026 w 1036"/>
                <a:gd name="T73" fmla="*/ 102 h 1104"/>
                <a:gd name="T74" fmla="*/ 1022 w 1036"/>
                <a:gd name="T75" fmla="*/ 80 h 1104"/>
                <a:gd name="T76" fmla="*/ 1014 w 1036"/>
                <a:gd name="T77" fmla="*/ 58 h 1104"/>
                <a:gd name="T78" fmla="*/ 1008 w 1036"/>
                <a:gd name="T79" fmla="*/ 46 h 1104"/>
                <a:gd name="T80" fmla="*/ 1000 w 1036"/>
                <a:gd name="T81" fmla="*/ 36 h 1104"/>
                <a:gd name="T82" fmla="*/ 992 w 1036"/>
                <a:gd name="T83" fmla="*/ 26 h 1104"/>
                <a:gd name="T84" fmla="*/ 982 w 1036"/>
                <a:gd name="T85" fmla="*/ 16 h 1104"/>
                <a:gd name="T86" fmla="*/ 970 w 1036"/>
                <a:gd name="T87" fmla="*/ 8 h 1104"/>
                <a:gd name="T88" fmla="*/ 956 w 1036"/>
                <a:gd name="T89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6" h="1104">
                  <a:moveTo>
                    <a:pt x="956" y="0"/>
                  </a:moveTo>
                  <a:lnTo>
                    <a:pt x="122" y="840"/>
                  </a:lnTo>
                  <a:lnTo>
                    <a:pt x="0" y="1084"/>
                  </a:lnTo>
                  <a:lnTo>
                    <a:pt x="0" y="1084"/>
                  </a:lnTo>
                  <a:lnTo>
                    <a:pt x="6" y="1086"/>
                  </a:lnTo>
                  <a:lnTo>
                    <a:pt x="24" y="1094"/>
                  </a:lnTo>
                  <a:lnTo>
                    <a:pt x="52" y="1100"/>
                  </a:lnTo>
                  <a:lnTo>
                    <a:pt x="68" y="1102"/>
                  </a:lnTo>
                  <a:lnTo>
                    <a:pt x="88" y="1104"/>
                  </a:lnTo>
                  <a:lnTo>
                    <a:pt x="88" y="1104"/>
                  </a:lnTo>
                  <a:lnTo>
                    <a:pt x="830" y="1102"/>
                  </a:lnTo>
                  <a:lnTo>
                    <a:pt x="830" y="1102"/>
                  </a:lnTo>
                  <a:lnTo>
                    <a:pt x="838" y="1104"/>
                  </a:lnTo>
                  <a:lnTo>
                    <a:pt x="862" y="1104"/>
                  </a:lnTo>
                  <a:lnTo>
                    <a:pt x="878" y="1102"/>
                  </a:lnTo>
                  <a:lnTo>
                    <a:pt x="896" y="1100"/>
                  </a:lnTo>
                  <a:lnTo>
                    <a:pt x="914" y="1094"/>
                  </a:lnTo>
                  <a:lnTo>
                    <a:pt x="934" y="1088"/>
                  </a:lnTo>
                  <a:lnTo>
                    <a:pt x="954" y="1078"/>
                  </a:lnTo>
                  <a:lnTo>
                    <a:pt x="972" y="1064"/>
                  </a:lnTo>
                  <a:lnTo>
                    <a:pt x="990" y="1046"/>
                  </a:lnTo>
                  <a:lnTo>
                    <a:pt x="1006" y="1026"/>
                  </a:lnTo>
                  <a:lnTo>
                    <a:pt x="1014" y="1012"/>
                  </a:lnTo>
                  <a:lnTo>
                    <a:pt x="1020" y="1000"/>
                  </a:lnTo>
                  <a:lnTo>
                    <a:pt x="1024" y="984"/>
                  </a:lnTo>
                  <a:lnTo>
                    <a:pt x="1030" y="968"/>
                  </a:lnTo>
                  <a:lnTo>
                    <a:pt x="1032" y="950"/>
                  </a:lnTo>
                  <a:lnTo>
                    <a:pt x="1036" y="930"/>
                  </a:lnTo>
                  <a:lnTo>
                    <a:pt x="1036" y="910"/>
                  </a:lnTo>
                  <a:lnTo>
                    <a:pt x="1036" y="888"/>
                  </a:lnTo>
                  <a:lnTo>
                    <a:pt x="1036" y="888"/>
                  </a:lnTo>
                  <a:lnTo>
                    <a:pt x="1034" y="638"/>
                  </a:lnTo>
                  <a:lnTo>
                    <a:pt x="1032" y="394"/>
                  </a:lnTo>
                  <a:lnTo>
                    <a:pt x="1030" y="136"/>
                  </a:lnTo>
                  <a:lnTo>
                    <a:pt x="1030" y="136"/>
                  </a:lnTo>
                  <a:lnTo>
                    <a:pt x="1030" y="120"/>
                  </a:lnTo>
                  <a:lnTo>
                    <a:pt x="1026" y="102"/>
                  </a:lnTo>
                  <a:lnTo>
                    <a:pt x="1022" y="80"/>
                  </a:lnTo>
                  <a:lnTo>
                    <a:pt x="1014" y="58"/>
                  </a:lnTo>
                  <a:lnTo>
                    <a:pt x="1008" y="46"/>
                  </a:lnTo>
                  <a:lnTo>
                    <a:pt x="1000" y="36"/>
                  </a:lnTo>
                  <a:lnTo>
                    <a:pt x="992" y="26"/>
                  </a:lnTo>
                  <a:lnTo>
                    <a:pt x="982" y="16"/>
                  </a:lnTo>
                  <a:lnTo>
                    <a:pt x="970" y="8"/>
                  </a:lnTo>
                  <a:lnTo>
                    <a:pt x="9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944938" y="2668588"/>
              <a:ext cx="1266825" cy="1285875"/>
            </a:xfrm>
            <a:custGeom>
              <a:avLst/>
              <a:gdLst>
                <a:gd name="T0" fmla="*/ 798 w 798"/>
                <a:gd name="T1" fmla="*/ 694 h 810"/>
                <a:gd name="T2" fmla="*/ 798 w 798"/>
                <a:gd name="T3" fmla="*/ 694 h 810"/>
                <a:gd name="T4" fmla="*/ 796 w 798"/>
                <a:gd name="T5" fmla="*/ 718 h 810"/>
                <a:gd name="T6" fmla="*/ 790 w 798"/>
                <a:gd name="T7" fmla="*/ 740 h 810"/>
                <a:gd name="T8" fmla="*/ 780 w 798"/>
                <a:gd name="T9" fmla="*/ 760 h 810"/>
                <a:gd name="T10" fmla="*/ 766 w 798"/>
                <a:gd name="T11" fmla="*/ 776 h 810"/>
                <a:gd name="T12" fmla="*/ 748 w 798"/>
                <a:gd name="T13" fmla="*/ 790 h 810"/>
                <a:gd name="T14" fmla="*/ 728 w 798"/>
                <a:gd name="T15" fmla="*/ 802 h 810"/>
                <a:gd name="T16" fmla="*/ 706 w 798"/>
                <a:gd name="T17" fmla="*/ 808 h 810"/>
                <a:gd name="T18" fmla="*/ 696 w 798"/>
                <a:gd name="T19" fmla="*/ 810 h 810"/>
                <a:gd name="T20" fmla="*/ 684 w 798"/>
                <a:gd name="T21" fmla="*/ 810 h 810"/>
                <a:gd name="T22" fmla="*/ 116 w 798"/>
                <a:gd name="T23" fmla="*/ 810 h 810"/>
                <a:gd name="T24" fmla="*/ 116 w 798"/>
                <a:gd name="T25" fmla="*/ 810 h 810"/>
                <a:gd name="T26" fmla="*/ 104 w 798"/>
                <a:gd name="T27" fmla="*/ 810 h 810"/>
                <a:gd name="T28" fmla="*/ 92 w 798"/>
                <a:gd name="T29" fmla="*/ 808 h 810"/>
                <a:gd name="T30" fmla="*/ 70 w 798"/>
                <a:gd name="T31" fmla="*/ 802 h 810"/>
                <a:gd name="T32" fmla="*/ 52 w 798"/>
                <a:gd name="T33" fmla="*/ 790 h 810"/>
                <a:gd name="T34" fmla="*/ 34 w 798"/>
                <a:gd name="T35" fmla="*/ 776 h 810"/>
                <a:gd name="T36" fmla="*/ 20 w 798"/>
                <a:gd name="T37" fmla="*/ 760 h 810"/>
                <a:gd name="T38" fmla="*/ 10 w 798"/>
                <a:gd name="T39" fmla="*/ 740 h 810"/>
                <a:gd name="T40" fmla="*/ 2 w 798"/>
                <a:gd name="T41" fmla="*/ 718 h 810"/>
                <a:gd name="T42" fmla="*/ 0 w 798"/>
                <a:gd name="T43" fmla="*/ 694 h 810"/>
                <a:gd name="T44" fmla="*/ 0 w 798"/>
                <a:gd name="T45" fmla="*/ 114 h 810"/>
                <a:gd name="T46" fmla="*/ 0 w 798"/>
                <a:gd name="T47" fmla="*/ 114 h 810"/>
                <a:gd name="T48" fmla="*/ 2 w 798"/>
                <a:gd name="T49" fmla="*/ 92 h 810"/>
                <a:gd name="T50" fmla="*/ 10 w 798"/>
                <a:gd name="T51" fmla="*/ 70 h 810"/>
                <a:gd name="T52" fmla="*/ 20 w 798"/>
                <a:gd name="T53" fmla="*/ 50 h 810"/>
                <a:gd name="T54" fmla="*/ 34 w 798"/>
                <a:gd name="T55" fmla="*/ 34 h 810"/>
                <a:gd name="T56" fmla="*/ 52 w 798"/>
                <a:gd name="T57" fmla="*/ 20 h 810"/>
                <a:gd name="T58" fmla="*/ 70 w 798"/>
                <a:gd name="T59" fmla="*/ 8 h 810"/>
                <a:gd name="T60" fmla="*/ 92 w 798"/>
                <a:gd name="T61" fmla="*/ 2 h 810"/>
                <a:gd name="T62" fmla="*/ 116 w 798"/>
                <a:gd name="T63" fmla="*/ 0 h 810"/>
                <a:gd name="T64" fmla="*/ 684 w 798"/>
                <a:gd name="T65" fmla="*/ 0 h 810"/>
                <a:gd name="T66" fmla="*/ 684 w 798"/>
                <a:gd name="T67" fmla="*/ 0 h 810"/>
                <a:gd name="T68" fmla="*/ 706 w 798"/>
                <a:gd name="T69" fmla="*/ 2 h 810"/>
                <a:gd name="T70" fmla="*/ 728 w 798"/>
                <a:gd name="T71" fmla="*/ 8 h 810"/>
                <a:gd name="T72" fmla="*/ 748 w 798"/>
                <a:gd name="T73" fmla="*/ 20 h 810"/>
                <a:gd name="T74" fmla="*/ 766 w 798"/>
                <a:gd name="T75" fmla="*/ 34 h 810"/>
                <a:gd name="T76" fmla="*/ 780 w 798"/>
                <a:gd name="T77" fmla="*/ 50 h 810"/>
                <a:gd name="T78" fmla="*/ 790 w 798"/>
                <a:gd name="T79" fmla="*/ 70 h 810"/>
                <a:gd name="T80" fmla="*/ 796 w 798"/>
                <a:gd name="T81" fmla="*/ 92 h 810"/>
                <a:gd name="T82" fmla="*/ 798 w 798"/>
                <a:gd name="T83" fmla="*/ 114 h 810"/>
                <a:gd name="T84" fmla="*/ 798 w 798"/>
                <a:gd name="T85" fmla="*/ 69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98" h="810">
                  <a:moveTo>
                    <a:pt x="798" y="694"/>
                  </a:moveTo>
                  <a:lnTo>
                    <a:pt x="798" y="694"/>
                  </a:lnTo>
                  <a:lnTo>
                    <a:pt x="796" y="718"/>
                  </a:lnTo>
                  <a:lnTo>
                    <a:pt x="790" y="740"/>
                  </a:lnTo>
                  <a:lnTo>
                    <a:pt x="780" y="760"/>
                  </a:lnTo>
                  <a:lnTo>
                    <a:pt x="766" y="776"/>
                  </a:lnTo>
                  <a:lnTo>
                    <a:pt x="748" y="790"/>
                  </a:lnTo>
                  <a:lnTo>
                    <a:pt x="728" y="802"/>
                  </a:lnTo>
                  <a:lnTo>
                    <a:pt x="706" y="808"/>
                  </a:lnTo>
                  <a:lnTo>
                    <a:pt x="696" y="810"/>
                  </a:lnTo>
                  <a:lnTo>
                    <a:pt x="684" y="810"/>
                  </a:lnTo>
                  <a:lnTo>
                    <a:pt x="116" y="810"/>
                  </a:lnTo>
                  <a:lnTo>
                    <a:pt x="116" y="810"/>
                  </a:lnTo>
                  <a:lnTo>
                    <a:pt x="104" y="810"/>
                  </a:lnTo>
                  <a:lnTo>
                    <a:pt x="92" y="808"/>
                  </a:lnTo>
                  <a:lnTo>
                    <a:pt x="70" y="802"/>
                  </a:lnTo>
                  <a:lnTo>
                    <a:pt x="52" y="790"/>
                  </a:lnTo>
                  <a:lnTo>
                    <a:pt x="34" y="776"/>
                  </a:lnTo>
                  <a:lnTo>
                    <a:pt x="20" y="760"/>
                  </a:lnTo>
                  <a:lnTo>
                    <a:pt x="10" y="740"/>
                  </a:lnTo>
                  <a:lnTo>
                    <a:pt x="2" y="718"/>
                  </a:lnTo>
                  <a:lnTo>
                    <a:pt x="0" y="69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92"/>
                  </a:lnTo>
                  <a:lnTo>
                    <a:pt x="10" y="70"/>
                  </a:lnTo>
                  <a:lnTo>
                    <a:pt x="20" y="50"/>
                  </a:lnTo>
                  <a:lnTo>
                    <a:pt x="34" y="34"/>
                  </a:lnTo>
                  <a:lnTo>
                    <a:pt x="52" y="20"/>
                  </a:lnTo>
                  <a:lnTo>
                    <a:pt x="70" y="8"/>
                  </a:lnTo>
                  <a:lnTo>
                    <a:pt x="92" y="2"/>
                  </a:lnTo>
                  <a:lnTo>
                    <a:pt x="116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706" y="2"/>
                  </a:lnTo>
                  <a:lnTo>
                    <a:pt x="728" y="8"/>
                  </a:lnTo>
                  <a:lnTo>
                    <a:pt x="748" y="20"/>
                  </a:lnTo>
                  <a:lnTo>
                    <a:pt x="766" y="34"/>
                  </a:lnTo>
                  <a:lnTo>
                    <a:pt x="780" y="50"/>
                  </a:lnTo>
                  <a:lnTo>
                    <a:pt x="790" y="70"/>
                  </a:lnTo>
                  <a:lnTo>
                    <a:pt x="796" y="92"/>
                  </a:lnTo>
                  <a:lnTo>
                    <a:pt x="798" y="114"/>
                  </a:lnTo>
                  <a:lnTo>
                    <a:pt x="798" y="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67944" y="2708920"/>
              <a:ext cx="1117216" cy="1124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/>
                <a:t>F1</a:t>
              </a:r>
              <a:endParaRPr lang="en-US" sz="3600" b="1" i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4713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with the Size of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Question</a:t>
            </a:r>
          </a:p>
          <a:p>
            <a:r>
              <a:rPr lang="en-US" dirty="0" smtClean="0"/>
              <a:t>The size of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 determines the guarantee we have on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f</a:t>
            </a:r>
            <a:r>
              <a:rPr lang="en-US" dirty="0" smtClean="0"/>
              <a:t>(S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/>
              <a:t>)].</a:t>
            </a:r>
          </a:p>
          <a:p>
            <a:r>
              <a:rPr lang="en-US" dirty="0" smtClean="0"/>
              <a:t>The larger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r>
              <a:rPr lang="en-US" dirty="0" smtClean="0"/>
              <a:t> - the better the guarantee.</a:t>
            </a:r>
          </a:p>
          <a:p>
            <a:r>
              <a:rPr lang="en-US" dirty="0" smtClean="0"/>
              <a:t>Why not increase |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| to be larger than </a:t>
            </a:r>
            <a:r>
              <a:rPr lang="en-US" i="1" dirty="0" smtClean="0"/>
              <a:t>k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Answer</a:t>
            </a:r>
          </a:p>
          <a:p>
            <a:r>
              <a:rPr lang="en-US" dirty="0" smtClean="0"/>
              <a:t>We know there are </a:t>
            </a:r>
            <a:r>
              <a:rPr lang="en-US" i="1" dirty="0" smtClean="0"/>
              <a:t>k</a:t>
            </a:r>
            <a:r>
              <a:rPr lang="en-US" dirty="0" smtClean="0"/>
              <a:t> good elements (in average) – the elements of </a:t>
            </a:r>
            <a:r>
              <a:rPr lang="en-US" i="1" dirty="0" smtClean="0"/>
              <a:t>OPT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Increasing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r>
              <a:rPr lang="en-US" dirty="0" smtClean="0"/>
              <a:t> might introduce into it useless elements.</a:t>
            </a:r>
          </a:p>
          <a:p>
            <a:r>
              <a:rPr lang="en-US" dirty="0" smtClean="0"/>
              <a:t>The gain in every single iteration might decrease.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58722" name="Picture 2" descr="C:\Users\feldman\AppData\Local\Microsoft\Windows\Temporary Internet Files\Content.IE5\RD9I0ZI5\MC9004375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547391" cy="1117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209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pPr marL="0" indent="0">
              <a:buNone/>
            </a:pPr>
            <a:r>
              <a:rPr lang="en-US" dirty="0" smtClean="0"/>
              <a:t>Given a ground set </a:t>
            </a:r>
            <a:r>
              <a:rPr lang="en-US" i="1" dirty="0" smtClean="0"/>
              <a:t>N</a:t>
            </a:r>
            <a:r>
              <a:rPr lang="en-US" dirty="0" smtClean="0"/>
              <a:t>, a set function </a:t>
            </a:r>
            <a:r>
              <a:rPr lang="en-US" i="1" dirty="0" smtClean="0"/>
              <a:t>f </a:t>
            </a:r>
            <a:r>
              <a:rPr lang="en-US" dirty="0" smtClean="0"/>
              <a:t>: 2</a:t>
            </a:r>
            <a:r>
              <a:rPr lang="en-US" i="1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Wingdings" pitchFamily="2" charset="2"/>
              </a:rPr>
              <a:t> assigns a number to every subset of the ground set.</a:t>
            </a:r>
          </a:p>
          <a:p>
            <a:pPr marL="0" indent="0">
              <a:buNone/>
            </a:pPr>
            <a:endParaRPr lang="en-US" i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u="sng" dirty="0" smtClean="0">
                <a:sym typeface="Wingdings" pitchFamily="2" charset="2"/>
              </a:rPr>
              <a:t>Intuition</a:t>
            </a:r>
          </a:p>
          <a:p>
            <a:r>
              <a:rPr lang="en-US" dirty="0" smtClean="0">
                <a:sym typeface="Wingdings" pitchFamily="2" charset="2"/>
              </a:rPr>
              <a:t>Consider a player participating in an auction on a set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of elements.</a:t>
            </a:r>
          </a:p>
          <a:p>
            <a:r>
              <a:rPr lang="en-US" dirty="0" smtClean="0"/>
              <a:t>The utility of the player from buying a subset </a:t>
            </a:r>
            <a:r>
              <a:rPr lang="en-US" i="1" dirty="0" smtClean="0"/>
              <a:t>N</a:t>
            </a:r>
            <a:r>
              <a:rPr lang="en-US" dirty="0" smtClean="0"/>
              <a:t>’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of elements is given by a set function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/>
            <a:endParaRPr lang="en-US" dirty="0" smtClean="0">
              <a:sym typeface="Symbol"/>
            </a:endParaRPr>
          </a:p>
          <a:p>
            <a:pPr marL="514350" indent="-514350">
              <a:buNone/>
            </a:pPr>
            <a:r>
              <a:rPr lang="en-US" b="1" u="sng" dirty="0" smtClean="0">
                <a:sym typeface="Symbol"/>
              </a:rPr>
              <a:t>Basic Properties of Set Functions</a:t>
            </a:r>
          </a:p>
          <a:p>
            <a:r>
              <a:rPr lang="en-US" dirty="0" smtClean="0">
                <a:sym typeface="Symbol"/>
              </a:rPr>
              <a:t>Non negativity – the utility from every subset of elements is non-negative.</a:t>
            </a:r>
          </a:p>
          <a:p>
            <a:endParaRPr lang="en-US" dirty="0" smtClean="0">
              <a:sym typeface="Symbol"/>
            </a:endParaRPr>
          </a:p>
          <a:p>
            <a:pPr lvl="0"/>
            <a:r>
              <a:rPr lang="en-US" dirty="0" smtClean="0"/>
              <a:t>Monotonicity - More elements cannot give less utility.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4" descr="auction-hamm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60648"/>
            <a:ext cx="1624012" cy="1298575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21782453"/>
              </p:ext>
            </p:extLst>
          </p:nvPr>
        </p:nvGraphicFramePr>
        <p:xfrm>
          <a:off x="2987824" y="5949280"/>
          <a:ext cx="3262863" cy="360040"/>
        </p:xfrm>
        <a:graphic>
          <a:graphicData uri="http://schemas.openxmlformats.org/presentationml/2006/ole">
            <p:oleObj spid="_x0000_s79395" name="Equation" r:id="rId4" imgW="184140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15626560"/>
              </p:ext>
            </p:extLst>
          </p:nvPr>
        </p:nvGraphicFramePr>
        <p:xfrm>
          <a:off x="3370263" y="5013325"/>
          <a:ext cx="2452687" cy="358775"/>
        </p:xfrm>
        <a:graphic>
          <a:graphicData uri="http://schemas.openxmlformats.org/presentationml/2006/ole">
            <p:oleObj spid="_x0000_s79396" name="Equation" r:id="rId5" imgW="1384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yet…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Bad Case</a:t>
            </a:r>
          </a:p>
          <a:p>
            <a:r>
              <a:rPr lang="en-US" dirty="0" smtClean="0"/>
              <a:t>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r>
              <a:rPr lang="en-US" i="1" baseline="30000" dirty="0" err="1"/>
              <a:t>k</a:t>
            </a:r>
            <a:r>
              <a:rPr lang="en-US" dirty="0" smtClean="0"/>
              <a:t> be the set of the </a:t>
            </a:r>
            <a:r>
              <a:rPr lang="en-US" i="1" dirty="0" smtClean="0"/>
              <a:t>k</a:t>
            </a:r>
            <a:r>
              <a:rPr lang="en-US" dirty="0" smtClean="0"/>
              <a:t> elements with best marginal values at iteration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no useful elements outside of </a:t>
            </a:r>
            <a:r>
              <a:rPr lang="en-US" i="1" dirty="0" err="1"/>
              <a:t>M</a:t>
            </a:r>
            <a:r>
              <a:rPr lang="en-US" i="1" baseline="-25000" dirty="0" err="1"/>
              <a:t>i</a:t>
            </a:r>
            <a:r>
              <a:rPr lang="en-US" i="1" baseline="30000" dirty="0" err="1"/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of </a:t>
            </a:r>
            <a:r>
              <a:rPr lang="en-US" i="1" dirty="0" smtClean="0"/>
              <a:t>OPT’s</a:t>
            </a:r>
            <a:r>
              <a:rPr lang="en-US" dirty="0" smtClean="0"/>
              <a:t> value is contributed by </a:t>
            </a:r>
            <a:r>
              <a:rPr lang="en-US" i="1" dirty="0" smtClean="0"/>
              <a:t>OPT </a:t>
            </a:r>
            <a:r>
              <a:rPr lang="en-US" dirty="0" smtClean="0">
                <a:sym typeface="Symbol"/>
              </a:rPr>
              <a:t>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i</a:t>
            </a:r>
            <a:r>
              <a:rPr lang="en-US" i="1" baseline="30000" dirty="0" err="1"/>
              <a:t>k</a:t>
            </a:r>
            <a:r>
              <a:rPr lang="en-US" dirty="0" smtClean="0">
                <a:sym typeface="Symbol"/>
              </a:rPr>
              <a:t>.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 best subset of </a:t>
            </a:r>
            <a:r>
              <a:rPr lang="en-US" i="1" dirty="0" err="1"/>
              <a:t>M</a:t>
            </a:r>
            <a:r>
              <a:rPr lang="en-US" i="1" baseline="-25000" dirty="0" err="1"/>
              <a:t>i</a:t>
            </a:r>
            <a:r>
              <a:rPr lang="en-US" i="1" baseline="30000" dirty="0" err="1"/>
              <a:t>k</a:t>
            </a:r>
            <a:r>
              <a:rPr lang="en-US" dirty="0" smtClean="0">
                <a:sym typeface="Symbol"/>
              </a:rPr>
              <a:t> is:</a:t>
            </a:r>
          </a:p>
          <a:p>
            <a:pPr lvl="1"/>
            <a:r>
              <a:rPr lang="en-US" dirty="0" smtClean="0">
                <a:sym typeface="Symbol"/>
              </a:rPr>
              <a:t>Feasible.</a:t>
            </a:r>
          </a:p>
          <a:p>
            <a:pPr lvl="1"/>
            <a:r>
              <a:rPr lang="en-US" dirty="0" smtClean="0">
                <a:sym typeface="Symbol"/>
              </a:rPr>
              <a:t>Has a lot of value.</a:t>
            </a:r>
          </a:p>
          <a:p>
            <a:pPr lvl="1"/>
            <a:r>
              <a:rPr lang="en-US" dirty="0" smtClean="0">
                <a:sym typeface="Symbol"/>
              </a:rPr>
              <a:t>Can be (approximately) found using an algorithm for unconstrained </a:t>
            </a:r>
            <a:r>
              <a:rPr lang="en-US" dirty="0" err="1" smtClean="0">
                <a:sym typeface="Symbol"/>
              </a:rPr>
              <a:t>submodular</a:t>
            </a:r>
            <a:r>
              <a:rPr lang="en-US" dirty="0" smtClean="0">
                <a:sym typeface="Symbol"/>
              </a:rPr>
              <a:t> maximization.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Taking Advantage</a:t>
            </a:r>
          </a:p>
          <a:p>
            <a:r>
              <a:rPr lang="en-US" dirty="0" smtClean="0">
                <a:sym typeface="Symbol"/>
              </a:rPr>
              <a:t>Apply the fast algorithm with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larger than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/>
              <a:t>At every iteration, find the best subset of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r>
              <a:rPr lang="en-US" i="1" baseline="30000" dirty="0" err="1" smtClean="0"/>
              <a:t>k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Output the best set seen.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59748" name="Picture 4" descr="C:\Users\feldman\AppData\Local\Microsoft\Windows\Temporary Internet Files\Content.IE5\RS8LGVMB\MC90044212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256159" cy="1256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781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yet</a:t>
            </a:r>
            <a:r>
              <a:rPr lang="en-US" dirty="0" smtClean="0"/>
              <a:t>…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By making the size of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r>
              <a:rPr lang="en-US" dirty="0" smtClean="0"/>
              <a:t> a function of </a:t>
            </a:r>
            <a:r>
              <a:rPr lang="en-US" i="1" dirty="0" err="1" smtClean="0"/>
              <a:t>i</a:t>
            </a:r>
            <a:r>
              <a:rPr lang="en-US" dirty="0" smtClean="0"/>
              <a:t>, one can get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+ </a:t>
            </a:r>
            <a:r>
              <a:rPr lang="el-GR" i="1" dirty="0" smtClean="0"/>
              <a:t>ε</a:t>
            </a:r>
            <a:r>
              <a:rPr lang="en-US" dirty="0" smtClean="0"/>
              <a:t> for some small constant </a:t>
            </a:r>
            <a:r>
              <a:rPr lang="el-GR" i="1" dirty="0" smtClean="0"/>
              <a:t>ε</a:t>
            </a:r>
            <a:r>
              <a:rPr lang="en-US" dirty="0" smtClean="0"/>
              <a:t> &gt; 0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Using a few more tricks, one can improve </a:t>
            </a:r>
            <a:r>
              <a:rPr lang="el-GR" i="1" dirty="0" smtClean="0"/>
              <a:t>ε</a:t>
            </a:r>
            <a:r>
              <a:rPr lang="en-US" dirty="0" smtClean="0"/>
              <a:t> to 0.004.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Implications</a:t>
            </a:r>
          </a:p>
          <a:p>
            <a:r>
              <a:rPr lang="en-US" dirty="0" smtClean="0"/>
              <a:t>Very small improvement in approximation ratio at the cost of many more oracle queries.</a:t>
            </a:r>
          </a:p>
          <a:p>
            <a:r>
              <a:rPr lang="en-US" dirty="0" smtClean="0"/>
              <a:t>The ratio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is not the right ratio for a cardinality constraint.</a:t>
            </a:r>
          </a:p>
          <a:p>
            <a:pPr lvl="1"/>
            <a:r>
              <a:rPr lang="en-US" dirty="0" smtClean="0"/>
              <a:t>No candidate for the right ratio.</a:t>
            </a:r>
          </a:p>
          <a:p>
            <a:pPr lvl="1"/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is the state of the art for a general </a:t>
            </a:r>
            <a:r>
              <a:rPr lang="en-US" dirty="0" err="1" smtClean="0"/>
              <a:t>matroid</a:t>
            </a:r>
            <a:r>
              <a:rPr lang="en-US" dirty="0" smtClean="0"/>
              <a:t> constraint. Is it right for that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 descr="C:\Users\feldman\AppData\Local\Microsoft\Windows\Temporary Internet Files\Content.IE5\RS8LGVMB\MC90044212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256159" cy="1256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802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Equality Cardinality Constraint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714"/>
            <a:ext cx="8363272" cy="53056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>
                <a:sym typeface="Wingdings" pitchFamily="2" charset="2"/>
              </a:rPr>
              <a:t>New Objective</a:t>
            </a:r>
            <a:endParaRPr lang="en-US" b="1" u="sng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Find a subset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 </a:t>
            </a:r>
            <a:r>
              <a:rPr lang="en-US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size </a:t>
            </a:r>
            <a:r>
              <a:rPr lang="en-US" u="sng" dirty="0" smtClean="0">
                <a:sym typeface="Symbol"/>
              </a:rPr>
              <a:t>exactly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).</a:t>
            </a:r>
          </a:p>
          <a:p>
            <a:pPr>
              <a:buNone/>
            </a:pPr>
            <a:endParaRPr lang="en-US" sz="2200" dirty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Monotone Functions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Not interesting. We can always add arbitrary elements to the output.</a:t>
            </a:r>
          </a:p>
          <a:p>
            <a:pPr marL="0" indent="0">
              <a:buNone/>
            </a:pPr>
            <a:endParaRPr lang="en-US" sz="2300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Non-monotone Functions</a:t>
            </a:r>
          </a:p>
          <a:p>
            <a:r>
              <a:rPr lang="en-US" dirty="0" smtClean="0">
                <a:sym typeface="Symbol"/>
              </a:rPr>
              <a:t>Best previous approximation: ¼ - 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(1).</a:t>
            </a:r>
          </a:p>
          <a:p>
            <a:r>
              <a:rPr lang="en-US" dirty="0" smtClean="0">
                <a:sym typeface="Symbol"/>
              </a:rPr>
              <a:t>Modifications to our algorithm:</a:t>
            </a:r>
          </a:p>
          <a:p>
            <a:pPr lvl="1"/>
            <a:r>
              <a:rPr lang="en-US" dirty="0" smtClean="0">
                <a:sym typeface="Symbol"/>
              </a:rPr>
              <a:t>Apply a reduction that let us assume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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/2.</a:t>
            </a:r>
          </a:p>
          <a:p>
            <a:pPr lvl="1"/>
            <a:r>
              <a:rPr lang="en-US" dirty="0" smtClean="0">
                <a:sym typeface="Symbol"/>
              </a:rPr>
              <a:t>Avoid the reduction described previously.</a:t>
            </a:r>
          </a:p>
          <a:p>
            <a:pPr lvl="1"/>
            <a:r>
              <a:rPr lang="en-US" dirty="0" smtClean="0">
                <a:sym typeface="Symbol"/>
              </a:rPr>
              <a:t>Select only elements of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\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-1 </a:t>
            </a:r>
            <a:r>
              <a:rPr lang="en-US" dirty="0" smtClean="0">
                <a:sym typeface="Symbol"/>
              </a:rPr>
              <a:t>into 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Achieves:</a:t>
            </a:r>
          </a:p>
          <a:p>
            <a:pPr lvl="1"/>
            <a:r>
              <a:rPr lang="en-US" dirty="0" smtClean="0">
                <a:sym typeface="Symbol"/>
              </a:rPr>
              <a:t>Approximation of:			where </a:t>
            </a: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– 1.</a:t>
            </a:r>
          </a:p>
          <a:p>
            <a:pPr lvl="1"/>
            <a:r>
              <a:rPr lang="en-US" dirty="0" smtClean="0">
                <a:sym typeface="Symbol"/>
              </a:rPr>
              <a:t>Uses 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nk</a:t>
            </a:r>
            <a:r>
              <a:rPr lang="en-US" dirty="0" smtClean="0">
                <a:sym typeface="Symbol"/>
              </a:rPr>
              <a:t>) oracle queries.</a:t>
            </a:r>
          </a:p>
          <a:p>
            <a:pPr lvl="1"/>
            <a:r>
              <a:rPr lang="en-US" dirty="0" smtClean="0">
                <a:sym typeface="Symbol"/>
              </a:rPr>
              <a:t>The term </a:t>
            </a:r>
            <a:r>
              <a:rPr lang="en-US" i="1" dirty="0">
                <a:sym typeface="Symbol"/>
              </a:rPr>
              <a:t>o</a:t>
            </a:r>
            <a:r>
              <a:rPr lang="en-US" i="1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(1</a:t>
            </a:r>
            <a:r>
              <a:rPr lang="en-US" dirty="0" smtClean="0">
                <a:sym typeface="Symbol"/>
              </a:rPr>
              <a:t>) can be replaced with </a:t>
            </a:r>
            <a:r>
              <a:rPr lang="en-US" i="1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 at the cost of a multiplicative constant increase in the number of oracle queries.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88140476"/>
              </p:ext>
            </p:extLst>
          </p:nvPr>
        </p:nvGraphicFramePr>
        <p:xfrm>
          <a:off x="3259386" y="5268913"/>
          <a:ext cx="1744662" cy="463550"/>
        </p:xfrm>
        <a:graphic>
          <a:graphicData uri="http://schemas.openxmlformats.org/presentationml/2006/ole">
            <p:oleObj spid="_x0000_s155678" name="Equation" r:id="rId3" imgW="162540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810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Understanding the Approximation Ratio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interesting range is: 1 </a:t>
            </a:r>
            <a:r>
              <a:rPr lang="en-US" dirty="0" smtClean="0">
                <a:sym typeface="Symbol"/>
              </a:rPr>
              <a:t> </a:t>
            </a: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(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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/2)</a:t>
            </a:r>
            <a:r>
              <a:rPr lang="en-US" i="1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erfi</a:t>
            </a:r>
            <a:r>
              <a:rPr lang="en-US" dirty="0" smtClean="0">
                <a:sym typeface="Symbol"/>
              </a:rPr>
              <a:t> is the imaginary error function: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approximation ratio as a function of </a:t>
            </a:r>
            <a:r>
              <a:rPr lang="en-US" i="1" dirty="0" smtClean="0"/>
              <a:t>v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27988162"/>
              </p:ext>
            </p:extLst>
          </p:nvPr>
        </p:nvGraphicFramePr>
        <p:xfrm>
          <a:off x="3347864" y="2440062"/>
          <a:ext cx="1742527" cy="556890"/>
        </p:xfrm>
        <a:graphic>
          <a:graphicData uri="http://schemas.openxmlformats.org/presentationml/2006/ole">
            <p:oleObj spid="_x0000_s156699" name="Equation" r:id="rId3" imgW="1231560" imgH="393480" progId="Equation.3">
              <p:embed/>
            </p:oleObj>
          </a:graphicData>
        </a:graphic>
      </p:graphicFrame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57011"/>
            <a:ext cx="4525119" cy="264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9696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Aim</a:t>
            </a:r>
          </a:p>
          <a:p>
            <a:pPr marL="0" indent="0">
              <a:buNone/>
            </a:pPr>
            <a:r>
              <a:rPr lang="en-US" dirty="0" smtClean="0"/>
              <a:t>We want to assume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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/2.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Observations</a:t>
            </a:r>
          </a:p>
          <a:p>
            <a:r>
              <a:rPr lang="en-US" dirty="0" smtClean="0">
                <a:sym typeface="Symbol"/>
              </a:rPr>
              <a:t>Equivalent problem - find a subset of size exactly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\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).</a:t>
            </a:r>
          </a:p>
          <a:p>
            <a:r>
              <a:rPr lang="en-US" i="1" dirty="0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is non-negative and </a:t>
            </a:r>
            <a:r>
              <a:rPr lang="en-US" dirty="0" err="1" smtClean="0">
                <a:sym typeface="Symbol"/>
              </a:rPr>
              <a:t>submodular</a:t>
            </a:r>
            <a:r>
              <a:rPr lang="en-US" dirty="0" smtClean="0">
                <a:sym typeface="Symbol"/>
              </a:rPr>
              <a:t> if and only if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has these properties.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endParaRPr lang="en-US" i="1" dirty="0" smtClean="0">
              <a:sym typeface="Symbol"/>
            </a:endParaRPr>
          </a:p>
          <a:p>
            <a:endParaRPr lang="en-US" i="1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Corollary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If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&gt;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/2, we can switch to the above equivalent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4589085"/>
              </p:ext>
            </p:extLst>
          </p:nvPr>
        </p:nvGraphicFramePr>
        <p:xfrm>
          <a:off x="734392" y="4653136"/>
          <a:ext cx="7366000" cy="800100"/>
        </p:xfrm>
        <a:graphic>
          <a:graphicData uri="http://schemas.openxmlformats.org/presentationml/2006/ole">
            <p:oleObj spid="_x0000_s153647" name="Equation" r:id="rId3" imgW="4444920" imgH="482400" progId="Equation.3">
              <p:embed/>
            </p:oleObj>
          </a:graphicData>
        </a:graphic>
      </p:graphicFrame>
      <p:pic>
        <p:nvPicPr>
          <p:cNvPr id="7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4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88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8884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possible candidate for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</a:t>
            </a:r>
            <a:r>
              <a:rPr lang="en-US" i="1" dirty="0" smtClean="0"/>
              <a:t>OPT </a:t>
            </a:r>
            <a:r>
              <a:rPr lang="en-US" dirty="0" smtClean="0"/>
              <a:t>\</a:t>
            </a:r>
            <a:r>
              <a:rPr lang="en-US" i="1" dirty="0" smtClean="0"/>
              <a:t> S</a:t>
            </a:r>
            <a:r>
              <a:rPr lang="en-US" i="1" baseline="-25000" dirty="0" smtClean="0"/>
              <a:t>i</a:t>
            </a:r>
            <a:r>
              <a:rPr lang="en-US" dirty="0" smtClean="0"/>
              <a:t> padded with random elements of </a:t>
            </a:r>
            <a:r>
              <a:rPr lang="en-US" i="1" dirty="0" smtClean="0"/>
              <a:t>N</a:t>
            </a:r>
            <a:r>
              <a:rPr lang="en-US" dirty="0" smtClean="0"/>
              <a:t> \ (</a:t>
            </a:r>
            <a:r>
              <a:rPr lang="en-US" i="1" dirty="0" smtClean="0"/>
              <a:t>OPT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padding elements can reduce the value of the solution.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The expected number of padding elements in iteration </a:t>
            </a:r>
            <a:r>
              <a:rPr lang="en-US" i="1" dirty="0" err="1" smtClean="0"/>
              <a:t>i</a:t>
            </a:r>
            <a:r>
              <a:rPr lang="en-US" dirty="0" smtClean="0"/>
              <a:t> is only: </a:t>
            </a:r>
            <a:r>
              <a:rPr lang="en-US" i="1" dirty="0" smtClean="0"/>
              <a:t>k</a:t>
            </a:r>
            <a:r>
              <a:rPr lang="en-US" dirty="0" smtClean="0"/>
              <a:t>(1 – (1 – 1/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  <a:r>
              <a:rPr lang="en-US" i="1" baseline="30000" dirty="0" err="1" smtClean="0"/>
              <a:t>i</a:t>
            </a:r>
            <a:r>
              <a:rPr lang="en-US" dirty="0" smtClean="0"/>
              <a:t>) (and </a:t>
            </a:r>
            <a:r>
              <a:rPr lang="en-US" i="1" dirty="0" smtClean="0"/>
              <a:t>k</a:t>
            </a:r>
            <a:r>
              <a:rPr lang="en-US" dirty="0" smtClean="0"/>
              <a:t> is small compared to </a:t>
            </a:r>
            <a:r>
              <a:rPr lang="en-US" i="1" dirty="0" smtClean="0"/>
              <a:t>n</a:t>
            </a:r>
            <a:r>
              <a:rPr lang="en-US" dirty="0" smtClean="0"/>
              <a:t> because of the reduction).</a:t>
            </a:r>
          </a:p>
          <a:p>
            <a:pPr lvl="1"/>
            <a:r>
              <a:rPr lang="en-US" dirty="0" smtClean="0"/>
              <a:t>Adding all the elements of </a:t>
            </a:r>
            <a:r>
              <a:rPr lang="en-US" i="1" dirty="0"/>
              <a:t>N</a:t>
            </a:r>
            <a:r>
              <a:rPr lang="en-US" dirty="0"/>
              <a:t> \ (</a:t>
            </a:r>
            <a:r>
              <a:rPr lang="en-US" i="1" dirty="0"/>
              <a:t>OPT </a:t>
            </a:r>
            <a:r>
              <a:rPr lang="en-US" dirty="0">
                <a:sym typeface="Symbol"/>
              </a:rPr>
              <a:t>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reduces the value to 0 (at the worst case).</a:t>
            </a:r>
          </a:p>
          <a:p>
            <a:pPr lvl="1"/>
            <a:r>
              <a:rPr lang="en-US" dirty="0" smtClean="0">
                <a:sym typeface="Symbol"/>
              </a:rPr>
              <a:t>Thus, an average element of </a:t>
            </a:r>
            <a:r>
              <a:rPr lang="en-US" i="1" dirty="0"/>
              <a:t>N</a:t>
            </a:r>
            <a:r>
              <a:rPr lang="en-US" dirty="0"/>
              <a:t> \ (</a:t>
            </a:r>
            <a:r>
              <a:rPr lang="en-US" i="1" dirty="0"/>
              <a:t>OPT </a:t>
            </a:r>
            <a:r>
              <a:rPr lang="en-US" dirty="0">
                <a:sym typeface="Symbol"/>
              </a:rPr>
              <a:t>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reduces the value by a factor of at most 1 / |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\ (</a:t>
            </a:r>
            <a:r>
              <a:rPr lang="en-US" i="1" dirty="0"/>
              <a:t>OPT </a:t>
            </a:r>
            <a:r>
              <a:rPr lang="en-US" dirty="0">
                <a:sym typeface="Symbol"/>
              </a:rPr>
              <a:t>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57698" name="Picture 2" descr="C:\Users\feldman\AppData\Local\Microsoft\Windows\Temporary Internet Files\Content.IE5\OGF0BETR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7772"/>
            <a:ext cx="877170" cy="11670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048936" y="5507940"/>
            <a:ext cx="5187360" cy="1047021"/>
            <a:chOff x="2048936" y="5507940"/>
            <a:chExt cx="5187360" cy="1047021"/>
          </a:xfrm>
        </p:grpSpPr>
        <p:sp>
          <p:nvSpPr>
            <p:cNvPr id="5" name="Rectangle 4"/>
            <p:cNvSpPr/>
            <p:nvPr/>
          </p:nvSpPr>
          <p:spPr>
            <a:xfrm>
              <a:off x="2048936" y="5559762"/>
              <a:ext cx="3744416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95823" y="550794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OPT \ S</a:t>
              </a:r>
              <a:r>
                <a:rPr lang="en-US" baseline="-25000" dirty="0" smtClean="0"/>
                <a:t>i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3352" y="5559762"/>
              <a:ext cx="1440160" cy="2880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Padding</a:t>
              </a:r>
              <a:endParaRPr lang="en-US" dirty="0"/>
            </a:p>
          </p:txBody>
        </p:sp>
        <p:sp>
          <p:nvSpPr>
            <p:cNvPr id="9" name="Right Brace 8"/>
            <p:cNvSpPr/>
            <p:nvPr/>
          </p:nvSpPr>
          <p:spPr>
            <a:xfrm rot="5400000">
              <a:off x="4498600" y="3427608"/>
              <a:ext cx="288032" cy="5187360"/>
            </a:xfrm>
            <a:prstGeom prst="rightBrace">
              <a:avLst>
                <a:gd name="adj1" fmla="val 8333"/>
                <a:gd name="adj2" fmla="val 50205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61112" y="6093296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k</a:t>
              </a:r>
              <a:endParaRPr lang="en-US" sz="2400" i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9027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971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Cardinality Constraint</a:t>
            </a:r>
          </a:p>
          <a:p>
            <a:r>
              <a:rPr lang="en-US" dirty="0" smtClean="0"/>
              <a:t>For both problems we consider, an approximation ratio of: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/2, both problems have an approximation ratio of ½.</a:t>
            </a:r>
          </a:p>
          <a:p>
            <a:pPr lvl="1"/>
            <a:r>
              <a:rPr lang="en-US" dirty="0" smtClean="0"/>
              <a:t>For an equality constraint: 0.356-approximation by balancing this ratio with the one presented before.</a:t>
            </a:r>
          </a:p>
          <a:p>
            <a:endParaRPr lang="en-US" dirty="0"/>
          </a:p>
          <a:p>
            <a:pPr>
              <a:buNone/>
            </a:pPr>
            <a:r>
              <a:rPr lang="en-US" b="1" u="sng" dirty="0" smtClean="0"/>
              <a:t>Fast Algorithms for General </a:t>
            </a:r>
            <a:r>
              <a:rPr lang="en-US" b="1" u="sng" dirty="0" err="1" smtClean="0"/>
              <a:t>Matroid</a:t>
            </a:r>
            <a:r>
              <a:rPr lang="en-US" b="1" u="sng" dirty="0" smtClean="0"/>
              <a:t> Constraint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 of the art approximation ratio for a general </a:t>
            </a:r>
            <a:r>
              <a:rPr lang="en-US" dirty="0" err="1" smtClean="0"/>
              <a:t>matroid</a:t>
            </a:r>
            <a:r>
              <a:rPr lang="en-US" dirty="0" smtClean="0"/>
              <a:t> constraint: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–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17126098"/>
              </p:ext>
            </p:extLst>
          </p:nvPr>
        </p:nvGraphicFramePr>
        <p:xfrm>
          <a:off x="3707904" y="2276872"/>
          <a:ext cx="1523891" cy="720080"/>
        </p:xfrm>
        <a:graphic>
          <a:graphicData uri="http://schemas.openxmlformats.org/presentationml/2006/ole">
            <p:oleObj spid="_x0000_s154669" name="Equation" r:id="rId3" imgW="1155600" imgH="54576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8943524"/>
              </p:ext>
            </p:extLst>
          </p:nvPr>
        </p:nvGraphicFramePr>
        <p:xfrm>
          <a:off x="755576" y="4548728"/>
          <a:ext cx="72728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1818202"/>
                <a:gridCol w="18182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Approximation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Oracle 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Complexity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O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err="1" smtClean="0"/>
                        <a:t>nk</a:t>
                      </a:r>
                      <a:r>
                        <a:rPr lang="en-US" i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O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err="1" smtClean="0"/>
                        <a:t>nk</a:t>
                      </a:r>
                      <a:r>
                        <a:rPr lang="en-US" i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(1-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1" baseline="30000" dirty="0" smtClean="0"/>
                        <a:t>2</a:t>
                      </a:r>
                      <a:r>
                        <a:rPr lang="en-US" i="0" baseline="0" dirty="0" smtClean="0"/>
                        <a:t>) / 2 – </a:t>
                      </a:r>
                      <a:r>
                        <a:rPr lang="el-GR" i="1" baseline="0" dirty="0" smtClean="0"/>
                        <a:t>ε</a:t>
                      </a:r>
                      <a:r>
                        <a:rPr lang="en-US" i="0" baseline="0" dirty="0" smtClean="0"/>
                        <a:t> &gt; 0.283</a:t>
                      </a:r>
                      <a:endParaRPr lang="en-US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O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err="1" smtClean="0"/>
                        <a:t>nk</a:t>
                      </a:r>
                      <a:r>
                        <a:rPr lang="en-US" i="1" dirty="0" smtClean="0"/>
                        <a:t> + k</a:t>
                      </a:r>
                      <a:r>
                        <a:rPr lang="en-US" i="0" baseline="30000" dirty="0" smtClean="0"/>
                        <a:t>3</a:t>
                      </a:r>
                      <a:r>
                        <a:rPr lang="en-US" i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O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err="1" smtClean="0"/>
                        <a:t>nk</a:t>
                      </a:r>
                      <a:r>
                        <a:rPr lang="en-US" i="1" dirty="0" smtClean="0"/>
                        <a:t> + k</a:t>
                      </a:r>
                      <a:r>
                        <a:rPr lang="el-GR" i="1" baseline="30000" dirty="0" smtClean="0"/>
                        <a:t>ω</a:t>
                      </a:r>
                      <a:r>
                        <a:rPr lang="en-US" i="0" baseline="30000" dirty="0" smtClean="0"/>
                        <a:t>+1</a:t>
                      </a:r>
                      <a:r>
                        <a:rPr lang="en-US" i="0" baseline="0" dirty="0" smtClean="0"/>
                        <a:t>)</a:t>
                      </a:r>
                      <a:endParaRPr lang="en-US" i="0" baseline="30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4650" name="Picture 26" descr="C:\Users\feldman\AppData\Local\Microsoft\Windows\Temporary Internet Files\Content.IE5\RS8LGVMB\MC90043478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490350" cy="1490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50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12776"/>
            <a:ext cx="8032406" cy="5256584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Cardinality Constraint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approximability</a:t>
            </a:r>
            <a:r>
              <a:rPr lang="en-US" dirty="0" smtClean="0"/>
              <a:t> depends on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 = 0.5, we have 0.5 approximation.</a:t>
            </a:r>
          </a:p>
          <a:p>
            <a:pPr lvl="2"/>
            <a:r>
              <a:rPr lang="en-US" dirty="0" smtClean="0"/>
              <a:t>For small </a:t>
            </a:r>
            <a:r>
              <a:rPr lang="en-US" i="1" dirty="0" smtClean="0"/>
              <a:t>k</a:t>
            </a:r>
            <a:r>
              <a:rPr lang="en-US" dirty="0" smtClean="0"/>
              <a:t>’s, one cannot beat 0.491 [</a:t>
            </a:r>
            <a:r>
              <a:rPr lang="en-US" dirty="0" err="1"/>
              <a:t>Oveis</a:t>
            </a:r>
            <a:r>
              <a:rPr lang="en-US" dirty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   </a:t>
            </a:r>
            <a:r>
              <a:rPr lang="en-US" dirty="0" err="1" smtClean="0"/>
              <a:t>Vondrak</a:t>
            </a:r>
            <a:r>
              <a:rPr lang="en-US" dirty="0" smtClean="0"/>
              <a:t> </a:t>
            </a:r>
            <a:r>
              <a:rPr lang="en-US" dirty="0"/>
              <a:t>11]</a:t>
            </a:r>
            <a:endParaRPr lang="en-US" dirty="0" smtClean="0"/>
          </a:p>
          <a:p>
            <a:pPr lvl="1"/>
            <a:r>
              <a:rPr lang="en-US" dirty="0" smtClean="0"/>
              <a:t>What is the correct approximation ratio for a given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Fast Algorithms</a:t>
            </a:r>
          </a:p>
          <a:p>
            <a:pPr lvl="1"/>
            <a:r>
              <a:rPr lang="en-US" dirty="0" smtClean="0"/>
              <a:t>Finding fast algorithms for more involved constraints.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uch as a general </a:t>
            </a:r>
            <a:r>
              <a:rPr lang="en-US" dirty="0" err="1" smtClean="0"/>
              <a:t>matroid</a:t>
            </a:r>
            <a:r>
              <a:rPr lang="en-US" dirty="0" smtClean="0"/>
              <a:t> constraint.</a:t>
            </a:r>
          </a:p>
          <a:p>
            <a:pPr lvl="1"/>
            <a:r>
              <a:rPr lang="en-US" dirty="0" smtClean="0"/>
              <a:t>Beating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using a fast algorithm:</a:t>
            </a:r>
          </a:p>
          <a:p>
            <a:pPr lvl="2"/>
            <a:r>
              <a:rPr lang="en-US" dirty="0" smtClean="0"/>
              <a:t>Even for large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 values.</a:t>
            </a:r>
          </a:p>
          <a:p>
            <a:pPr lvl="1"/>
            <a:r>
              <a:rPr lang="en-US" dirty="0" smtClean="0"/>
              <a:t>Further reducing the number of oracle quires necessary to get 1-1/</a:t>
            </a:r>
            <a:r>
              <a:rPr lang="en-US" i="1" dirty="0" smtClean="0"/>
              <a:t>e</a:t>
            </a:r>
            <a:r>
              <a:rPr lang="en-US" dirty="0" smtClean="0"/>
              <a:t>-</a:t>
            </a:r>
            <a:r>
              <a:rPr lang="el-GR" i="1" dirty="0" smtClean="0"/>
              <a:t>ε</a:t>
            </a:r>
            <a:r>
              <a:rPr lang="en-US" dirty="0" smtClean="0"/>
              <a:t> approximation.</a:t>
            </a:r>
          </a:p>
          <a:p>
            <a:pPr lvl="2"/>
            <a:r>
              <a:rPr lang="en-US" dirty="0" smtClean="0"/>
              <a:t>No lower bounds on the number of necessary oracle queries.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710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7930" y="2025422"/>
            <a:ext cx="8697189" cy="26997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24758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Questions?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64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Submodularity</a:t>
            </a:r>
            <a:r>
              <a:rPr lang="en-US" sz="4000" dirty="0" smtClean="0"/>
              <a:t> - 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Intuition</a:t>
            </a:r>
          </a:p>
          <a:p>
            <a:r>
              <a:rPr lang="en-US" dirty="0" smtClean="0"/>
              <a:t>Captures scenarios where elements can replace each other, but never complement each other.</a:t>
            </a:r>
          </a:p>
          <a:p>
            <a:r>
              <a:rPr lang="en-US" dirty="0" smtClean="0"/>
              <a:t>The marginal contribution of an element to a set decreases as more elements are added to the set</a:t>
            </a:r>
            <a:r>
              <a:rPr lang="en-US" i="1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Notation</a:t>
            </a:r>
          </a:p>
          <a:p>
            <a:pPr marL="0" indent="0">
              <a:buNone/>
            </a:pPr>
            <a:r>
              <a:rPr lang="en-US" dirty="0" smtClean="0"/>
              <a:t>Given a set </a:t>
            </a:r>
            <a:r>
              <a:rPr lang="en-US" i="1" dirty="0" smtClean="0"/>
              <a:t>A</a:t>
            </a:r>
            <a:r>
              <a:rPr lang="en-US" dirty="0" smtClean="0"/>
              <a:t>, and an elements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/>
              <a:t>u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is the marginal contribution of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b="1" u="sng" dirty="0" smtClean="0"/>
              <a:t>Formal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9842943"/>
              </p:ext>
            </p:extLst>
          </p:nvPr>
        </p:nvGraphicFramePr>
        <p:xfrm>
          <a:off x="3071937" y="4797152"/>
          <a:ext cx="2940223" cy="417274"/>
        </p:xfrm>
        <a:graphic>
          <a:graphicData uri="http://schemas.openxmlformats.org/presentationml/2006/ole">
            <p:oleObj spid="_x0000_s80315" name="Equation" r:id="rId3" imgW="161290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661248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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, and </a:t>
            </a:r>
            <a:r>
              <a:rPr lang="en-US" sz="2000" i="1" dirty="0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 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err="1" smtClean="0">
                <a:sym typeface="Symbol"/>
              </a:rPr>
              <a:t>f</a:t>
            </a:r>
            <a:r>
              <a:rPr lang="en-US" sz="2000" i="1" baseline="-25000" dirty="0" err="1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err="1" smtClean="0">
                <a:sym typeface="Symbol"/>
              </a:rPr>
              <a:t>f</a:t>
            </a:r>
            <a:r>
              <a:rPr lang="en-US" sz="2000" i="1" baseline="-25000" dirty="0" err="1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5661248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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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sp>
        <p:nvSpPr>
          <p:cNvPr id="9" name="Left-Right Arrow 8"/>
          <p:cNvSpPr/>
          <p:nvPr/>
        </p:nvSpPr>
        <p:spPr>
          <a:xfrm>
            <a:off x="4211960" y="5805264"/>
            <a:ext cx="648072" cy="36004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Documents and Settings\moranfe\My Documents\My Pictures\Microsoft Clip Organizer\j044193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04664"/>
            <a:ext cx="1008112" cy="972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Submodular</a:t>
            </a:r>
            <a:r>
              <a:rPr lang="en-US" dirty="0" smtClean="0"/>
              <a:t> Function -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0900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7420" y="3284984"/>
            <a:ext cx="648072" cy="712544"/>
          </a:xfrm>
          <a:prstGeom prst="rect">
            <a:avLst/>
          </a:prstGeom>
          <a:noFill/>
        </p:spPr>
      </p:pic>
      <p:pic>
        <p:nvPicPr>
          <p:cNvPr id="80901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412" y="2248996"/>
            <a:ext cx="795536" cy="795536"/>
          </a:xfrm>
          <a:prstGeom prst="rect">
            <a:avLst/>
          </a:prstGeom>
          <a:noFill/>
        </p:spPr>
      </p:pic>
      <p:pic>
        <p:nvPicPr>
          <p:cNvPr id="80902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3120" y="1484784"/>
            <a:ext cx="706388" cy="706388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79512" y="2276872"/>
            <a:ext cx="1048668" cy="576064"/>
            <a:chOff x="3307308" y="1340768"/>
            <a:chExt cx="2088216" cy="1008112"/>
          </a:xfrm>
        </p:grpSpPr>
        <p:sp>
          <p:nvSpPr>
            <p:cNvPr id="10" name="Donut 9"/>
            <p:cNvSpPr/>
            <p:nvPr/>
          </p:nvSpPr>
          <p:spPr>
            <a:xfrm>
              <a:off x="3851920" y="1340768"/>
              <a:ext cx="936104" cy="1008112"/>
            </a:xfrm>
            <a:prstGeom prst="donut">
              <a:avLst>
                <a:gd name="adj" fmla="val 121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Minus 12"/>
            <p:cNvSpPr/>
            <p:nvPr/>
          </p:nvSpPr>
          <p:spPr>
            <a:xfrm rot="18970558">
              <a:off x="3307308" y="1614417"/>
              <a:ext cx="2088216" cy="526338"/>
            </a:xfrm>
            <a:prstGeom prst="mathMinus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Equal 14"/>
          <p:cNvSpPr/>
          <p:nvPr/>
        </p:nvSpPr>
        <p:spPr>
          <a:xfrm>
            <a:off x="971600" y="220486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198884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17" name="Equal 16"/>
          <p:cNvSpPr/>
          <p:nvPr/>
        </p:nvSpPr>
        <p:spPr>
          <a:xfrm>
            <a:off x="2785492" y="3212976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61556" y="302482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19" name="Equal 18"/>
          <p:cNvSpPr/>
          <p:nvPr/>
        </p:nvSpPr>
        <p:spPr>
          <a:xfrm>
            <a:off x="2785492" y="232100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1556" y="21049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6</a:t>
            </a:r>
            <a:endParaRPr lang="en-US" sz="6600" dirty="0"/>
          </a:p>
        </p:txBody>
      </p:sp>
      <p:sp>
        <p:nvSpPr>
          <p:cNvPr id="21" name="Equal 20"/>
          <p:cNvSpPr/>
          <p:nvPr/>
        </p:nvSpPr>
        <p:spPr>
          <a:xfrm>
            <a:off x="2785492" y="148478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556" y="12687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7</a:t>
            </a:r>
            <a:endParaRPr lang="en-US" sz="6600" dirty="0"/>
          </a:p>
        </p:txBody>
      </p:sp>
      <p:pic>
        <p:nvPicPr>
          <p:cNvPr id="29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896" y="3284984"/>
            <a:ext cx="648072" cy="712544"/>
          </a:xfrm>
          <a:prstGeom prst="rect">
            <a:avLst/>
          </a:prstGeom>
          <a:noFill/>
        </p:spPr>
      </p:pic>
      <p:pic>
        <p:nvPicPr>
          <p:cNvPr id="30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400" y="2248996"/>
            <a:ext cx="795536" cy="795536"/>
          </a:xfrm>
          <a:prstGeom prst="rect">
            <a:avLst/>
          </a:prstGeom>
          <a:noFill/>
        </p:spPr>
      </p:pic>
      <p:sp>
        <p:nvSpPr>
          <p:cNvPr id="32" name="Equal 31"/>
          <p:cNvSpPr/>
          <p:nvPr/>
        </p:nvSpPr>
        <p:spPr>
          <a:xfrm>
            <a:off x="5200968" y="3212976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77032" y="3024828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10</a:t>
            </a:r>
            <a:endParaRPr lang="en-US" sz="6600" dirty="0"/>
          </a:p>
        </p:txBody>
      </p:sp>
      <p:sp>
        <p:nvSpPr>
          <p:cNvPr id="34" name="Equal 33"/>
          <p:cNvSpPr/>
          <p:nvPr/>
        </p:nvSpPr>
        <p:spPr>
          <a:xfrm>
            <a:off x="5200968" y="232100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77032" y="21049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8</a:t>
            </a:r>
            <a:endParaRPr lang="en-US" sz="6600" dirty="0"/>
          </a:p>
        </p:txBody>
      </p:sp>
      <p:sp>
        <p:nvSpPr>
          <p:cNvPr id="36" name="Equal 35"/>
          <p:cNvSpPr/>
          <p:nvPr/>
        </p:nvSpPr>
        <p:spPr>
          <a:xfrm>
            <a:off x="5200968" y="148478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77032" y="126876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11</a:t>
            </a:r>
            <a:endParaRPr lang="en-US" sz="6600" dirty="0"/>
          </a:p>
        </p:txBody>
      </p:sp>
      <p:pic>
        <p:nvPicPr>
          <p:cNvPr id="38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6912" y="2348880"/>
            <a:ext cx="706388" cy="706388"/>
          </a:xfrm>
          <a:prstGeom prst="rect">
            <a:avLst/>
          </a:prstGeom>
          <a:noFill/>
        </p:spPr>
      </p:pic>
      <p:pic>
        <p:nvPicPr>
          <p:cNvPr id="39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896" y="1556792"/>
            <a:ext cx="648072" cy="712544"/>
          </a:xfrm>
          <a:prstGeom prst="rect">
            <a:avLst/>
          </a:prstGeom>
          <a:noFill/>
        </p:spPr>
      </p:pic>
      <p:pic>
        <p:nvPicPr>
          <p:cNvPr id="31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4540" y="1484784"/>
            <a:ext cx="706388" cy="706388"/>
          </a:xfrm>
          <a:prstGeom prst="rect">
            <a:avLst/>
          </a:prstGeom>
          <a:noFill/>
        </p:spPr>
      </p:pic>
      <p:pic>
        <p:nvPicPr>
          <p:cNvPr id="40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400" y="3209528"/>
            <a:ext cx="795536" cy="795536"/>
          </a:xfrm>
          <a:prstGeom prst="rect">
            <a:avLst/>
          </a:prstGeom>
          <a:noFill/>
        </p:spPr>
      </p:pic>
      <p:pic>
        <p:nvPicPr>
          <p:cNvPr id="43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492896"/>
            <a:ext cx="648072" cy="712544"/>
          </a:xfrm>
          <a:prstGeom prst="rect">
            <a:avLst/>
          </a:prstGeom>
          <a:noFill/>
        </p:spPr>
      </p:pic>
      <p:pic>
        <p:nvPicPr>
          <p:cNvPr id="42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0800" y="2276872"/>
            <a:ext cx="795536" cy="795536"/>
          </a:xfrm>
          <a:prstGeom prst="rect">
            <a:avLst/>
          </a:prstGeom>
          <a:noFill/>
        </p:spPr>
      </p:pic>
      <p:pic>
        <p:nvPicPr>
          <p:cNvPr id="41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1916" y="2434580"/>
            <a:ext cx="706388" cy="706388"/>
          </a:xfrm>
          <a:prstGeom prst="rect">
            <a:avLst/>
          </a:prstGeom>
          <a:noFill/>
        </p:spPr>
      </p:pic>
      <p:sp>
        <p:nvSpPr>
          <p:cNvPr id="44" name="Equal 43"/>
          <p:cNvSpPr/>
          <p:nvPr/>
        </p:nvSpPr>
        <p:spPr>
          <a:xfrm>
            <a:off x="7740352" y="232100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16416" y="21049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46" name="Cloud Callout 45"/>
          <p:cNvSpPr/>
          <p:nvPr/>
        </p:nvSpPr>
        <p:spPr>
          <a:xfrm>
            <a:off x="7308304" y="1268760"/>
            <a:ext cx="1656184" cy="936104"/>
          </a:xfrm>
          <a:prstGeom prst="cloudCallout">
            <a:avLst>
              <a:gd name="adj1" fmla="val -38478"/>
              <a:gd name="adj2" fmla="val 735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Too heavy</a:t>
            </a:r>
            <a:endParaRPr lang="en-US" sz="24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414908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1520" y="4627002"/>
            <a:ext cx="32932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sz="3600" dirty="0" smtClean="0"/>
              <a:t>Non-negative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sz="3600" dirty="0" err="1" smtClean="0"/>
              <a:t>Nonmonotone</a:t>
            </a:r>
            <a:endParaRPr lang="en-US" sz="3600" dirty="0" smtClean="0"/>
          </a:p>
          <a:p>
            <a:pPr marL="358775" indent="-358775">
              <a:buFont typeface="Arial" pitchFamily="34" charset="0"/>
              <a:buChar char="•"/>
            </a:pPr>
            <a:r>
              <a:rPr lang="en-US" sz="3600" dirty="0" err="1" smtClean="0"/>
              <a:t>Submodular</a:t>
            </a:r>
            <a:endParaRPr lang="en-US" sz="3600" dirty="0"/>
          </a:p>
        </p:txBody>
      </p:sp>
      <p:pic>
        <p:nvPicPr>
          <p:cNvPr id="50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7376" y="4228624"/>
            <a:ext cx="648072" cy="712544"/>
          </a:xfrm>
          <a:prstGeom prst="rect">
            <a:avLst/>
          </a:prstGeom>
          <a:noFill/>
        </p:spPr>
      </p:pic>
      <p:grpSp>
        <p:nvGrpSpPr>
          <p:cNvPr id="51" name="Group 50"/>
          <p:cNvGrpSpPr/>
          <p:nvPr/>
        </p:nvGrpSpPr>
        <p:grpSpPr>
          <a:xfrm>
            <a:off x="5687020" y="4293096"/>
            <a:ext cx="1048668" cy="576064"/>
            <a:chOff x="3307308" y="1340768"/>
            <a:chExt cx="2088216" cy="1008112"/>
          </a:xfrm>
        </p:grpSpPr>
        <p:sp>
          <p:nvSpPr>
            <p:cNvPr id="52" name="Donut 51"/>
            <p:cNvSpPr/>
            <p:nvPr/>
          </p:nvSpPr>
          <p:spPr>
            <a:xfrm>
              <a:off x="3851920" y="1340768"/>
              <a:ext cx="936104" cy="1008112"/>
            </a:xfrm>
            <a:prstGeom prst="donut">
              <a:avLst>
                <a:gd name="adj" fmla="val 121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inus 52"/>
            <p:cNvSpPr/>
            <p:nvPr/>
          </p:nvSpPr>
          <p:spPr>
            <a:xfrm rot="18970558">
              <a:off x="3307308" y="1614417"/>
              <a:ext cx="2088216" cy="526338"/>
            </a:xfrm>
            <a:prstGeom prst="mathMinus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Minus 53"/>
          <p:cNvSpPr/>
          <p:nvPr/>
        </p:nvSpPr>
        <p:spPr>
          <a:xfrm>
            <a:off x="4932040" y="4221088"/>
            <a:ext cx="720080" cy="64807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qual 54"/>
          <p:cNvSpPr/>
          <p:nvPr/>
        </p:nvSpPr>
        <p:spPr>
          <a:xfrm>
            <a:off x="6735688" y="4221088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45553" y="400506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5</a:t>
            </a:r>
            <a:endParaRPr lang="en-US" sz="6600" dirty="0"/>
          </a:p>
        </p:txBody>
      </p:sp>
      <p:pic>
        <p:nvPicPr>
          <p:cNvPr id="57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392" y="5016624"/>
            <a:ext cx="648072" cy="712544"/>
          </a:xfrm>
          <a:prstGeom prst="rect">
            <a:avLst/>
          </a:prstGeom>
          <a:noFill/>
        </p:spPr>
      </p:pic>
      <p:pic>
        <p:nvPicPr>
          <p:cNvPr id="58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941168"/>
            <a:ext cx="795536" cy="795536"/>
          </a:xfrm>
          <a:prstGeom prst="rect">
            <a:avLst/>
          </a:prstGeom>
          <a:noFill/>
        </p:spPr>
      </p:pic>
      <p:sp>
        <p:nvSpPr>
          <p:cNvPr id="59" name="Minus 58"/>
          <p:cNvSpPr/>
          <p:nvPr/>
        </p:nvSpPr>
        <p:spPr>
          <a:xfrm>
            <a:off x="4932040" y="5041052"/>
            <a:ext cx="720080" cy="64807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qual 60"/>
          <p:cNvSpPr/>
          <p:nvPr/>
        </p:nvSpPr>
        <p:spPr>
          <a:xfrm>
            <a:off x="6735688" y="5013176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45553" y="476927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4</a:t>
            </a:r>
            <a:endParaRPr lang="en-US" sz="6600" dirty="0"/>
          </a:p>
        </p:txBody>
      </p:sp>
      <p:pic>
        <p:nvPicPr>
          <p:cNvPr id="63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7576" y="5013176"/>
            <a:ext cx="795536" cy="795536"/>
          </a:xfrm>
          <a:prstGeom prst="rect">
            <a:avLst/>
          </a:prstGeom>
          <a:noFill/>
        </p:spPr>
      </p:pic>
      <p:sp>
        <p:nvSpPr>
          <p:cNvPr id="66" name="Minus 65"/>
          <p:cNvSpPr/>
          <p:nvPr/>
        </p:nvSpPr>
        <p:spPr>
          <a:xfrm>
            <a:off x="4935488" y="5977156"/>
            <a:ext cx="720080" cy="64807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qual 66"/>
          <p:cNvSpPr/>
          <p:nvPr/>
        </p:nvSpPr>
        <p:spPr>
          <a:xfrm>
            <a:off x="6739136" y="5949280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49001" y="5705380"/>
            <a:ext cx="8739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-8</a:t>
            </a:r>
            <a:endParaRPr lang="en-US" sz="6600" dirty="0"/>
          </a:p>
        </p:txBody>
      </p:sp>
      <p:pic>
        <p:nvPicPr>
          <p:cNvPr id="70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956816"/>
            <a:ext cx="648072" cy="712544"/>
          </a:xfrm>
          <a:prstGeom prst="rect">
            <a:avLst/>
          </a:prstGeom>
          <a:noFill/>
        </p:spPr>
      </p:pic>
      <p:pic>
        <p:nvPicPr>
          <p:cNvPr id="71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0236" y="5791572"/>
            <a:ext cx="795536" cy="795536"/>
          </a:xfrm>
          <a:prstGeom prst="rect">
            <a:avLst/>
          </a:prstGeom>
          <a:noFill/>
        </p:spPr>
      </p:pic>
      <p:pic>
        <p:nvPicPr>
          <p:cNvPr id="72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1352" y="5949280"/>
            <a:ext cx="706388" cy="706388"/>
          </a:xfrm>
          <a:prstGeom prst="rect">
            <a:avLst/>
          </a:prstGeom>
          <a:noFill/>
        </p:spPr>
      </p:pic>
      <p:pic>
        <p:nvPicPr>
          <p:cNvPr id="73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921404"/>
            <a:ext cx="795536" cy="795536"/>
          </a:xfrm>
          <a:prstGeom prst="rect">
            <a:avLst/>
          </a:prstGeom>
          <a:noFill/>
        </p:spPr>
      </p:pic>
      <p:pic>
        <p:nvPicPr>
          <p:cNvPr id="74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624" y="6021288"/>
            <a:ext cx="706388" cy="70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44" grpId="0" animBg="1"/>
      <p:bldP spid="45" grpId="0"/>
      <p:bldP spid="46" grpId="0" animBg="1"/>
      <p:bldP spid="54" grpId="0" animBg="1"/>
      <p:bldP spid="55" grpId="0" animBg="1"/>
      <p:bldP spid="56" grpId="0"/>
      <p:bldP spid="59" grpId="0" animBg="1"/>
      <p:bldP spid="61" grpId="0" animBg="1"/>
      <p:bldP spid="62" grpId="0"/>
      <p:bldP spid="66" grpId="0" animBg="1"/>
      <p:bldP spid="67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can One Find </a:t>
            </a:r>
            <a:r>
              <a:rPr lang="en-US" sz="2800" dirty="0" err="1" smtClean="0"/>
              <a:t>Submodular</a:t>
            </a:r>
            <a:r>
              <a:rPr lang="en-US" sz="2800" dirty="0" smtClean="0"/>
              <a:t> Set Functions?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In Combinatorial Settings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In Applicative Settings</a:t>
            </a:r>
          </a:p>
          <a:p>
            <a:pPr marL="266700" indent="-266700"/>
            <a:r>
              <a:rPr lang="en-US" dirty="0" smtClean="0"/>
              <a:t>Utility/cost functions in economics (economy of scale).</a:t>
            </a:r>
          </a:p>
          <a:p>
            <a:pPr marL="266700" indent="-266700"/>
            <a:r>
              <a:rPr lang="en-US" dirty="0" smtClean="0"/>
              <a:t>Influence of a set of users in a social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5445214"/>
              </p:ext>
            </p:extLst>
          </p:nvPr>
        </p:nvGraphicFramePr>
        <p:xfrm>
          <a:off x="539552" y="1838320"/>
          <a:ext cx="80648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Ground Set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Submodular</a:t>
                      </a:r>
                      <a:r>
                        <a:rPr lang="en-US" sz="2200" dirty="0" smtClean="0"/>
                        <a:t> Function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Nodes</a:t>
                      </a:r>
                      <a:r>
                        <a:rPr lang="en-US" sz="2200" baseline="0" dirty="0" smtClean="0"/>
                        <a:t> of a graph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 number</a:t>
                      </a:r>
                      <a:r>
                        <a:rPr lang="en-US" sz="2200" baseline="0" dirty="0" smtClean="0"/>
                        <a:t> of edges leaving a set of nodes.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Collection of sets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</a:t>
                      </a:r>
                      <a:r>
                        <a:rPr lang="en-US" sz="2200" baseline="0" dirty="0" smtClean="0"/>
                        <a:t> number of elements in the union of a sub-collection.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Maximization Subject to a Cardinality Constraint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/>
              <a:t>Instance</a:t>
            </a:r>
          </a:p>
          <a:p>
            <a:pPr marL="0" indent="0">
              <a:buNone/>
            </a:pPr>
            <a:r>
              <a:rPr lang="en-US" dirty="0"/>
              <a:t>A non-negative </a:t>
            </a:r>
            <a:r>
              <a:rPr lang="en-US" dirty="0" err="1"/>
              <a:t>submodular</a:t>
            </a:r>
            <a:r>
              <a:rPr lang="en-US" dirty="0"/>
              <a:t> function </a:t>
            </a:r>
            <a:r>
              <a:rPr lang="en-US" i="1" dirty="0"/>
              <a:t>f</a:t>
            </a:r>
            <a:r>
              <a:rPr lang="en-US" dirty="0"/>
              <a:t> : 2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and an integer </a:t>
            </a:r>
            <a:r>
              <a:rPr lang="en-US" i="1" dirty="0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b="1" u="sng" dirty="0">
                <a:sym typeface="Wingdings" pitchFamily="2" charset="2"/>
              </a:rPr>
              <a:t>Objective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Find a subset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 </a:t>
            </a:r>
            <a:r>
              <a:rPr lang="en-US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size </a:t>
            </a:r>
            <a:r>
              <a:rPr lang="en-US" u="sng" dirty="0" smtClean="0">
                <a:sym typeface="Symbol"/>
              </a:rPr>
              <a:t>at most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).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Accessing the Function</a:t>
            </a:r>
          </a:p>
          <a:p>
            <a:r>
              <a:rPr lang="en-US" dirty="0" smtClean="0">
                <a:sym typeface="Symbol"/>
              </a:rPr>
              <a:t>A representation of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can be exponential in the size of the ground set.</a:t>
            </a:r>
          </a:p>
          <a:p>
            <a:r>
              <a:rPr lang="en-US" dirty="0" smtClean="0">
                <a:sym typeface="Symbol"/>
              </a:rPr>
              <a:t>The algorithm has access to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via an oracle.</a:t>
            </a:r>
          </a:p>
          <a:p>
            <a:r>
              <a:rPr lang="en-US" dirty="0" smtClean="0">
                <a:sym typeface="Symbol"/>
              </a:rPr>
              <a:t>Value Oracle – given a set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returns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).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Algorithmic Evaluation Criteria</a:t>
            </a:r>
          </a:p>
          <a:p>
            <a:r>
              <a:rPr lang="en-US" dirty="0" smtClean="0">
                <a:sym typeface="Symbol"/>
              </a:rPr>
              <a:t>Approximation ratio.</a:t>
            </a:r>
          </a:p>
          <a:p>
            <a:r>
              <a:rPr lang="en-US" dirty="0" smtClean="0">
                <a:sym typeface="Symbol"/>
              </a:rPr>
              <a:t>Oracle queries.</a:t>
            </a:r>
          </a:p>
          <a:p>
            <a:r>
              <a:rPr lang="en-US" dirty="0" smtClean="0">
                <a:sym typeface="Symbol"/>
              </a:rPr>
              <a:t>Time complexity - ignored in this talk.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1520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(Classical)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Algorithm</a:t>
            </a:r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i="1" dirty="0" smtClean="0"/>
              <a:t>k</a:t>
            </a:r>
            <a:r>
              <a:rPr lang="en-US" dirty="0" smtClean="0"/>
              <a:t> iterations. In each iteration pick the element with the maximum marginal contribution.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More Formally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.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For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the element maximizing: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sz="2400" i="1" baseline="-5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}.</a:t>
            </a:r>
            <a:endParaRPr lang="en-US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Return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i="1" baseline="-25000" dirty="0">
              <a:sym typeface="Symbol"/>
            </a:endParaRP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MCBD07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288" y="260649"/>
            <a:ext cx="1063737" cy="11521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556793"/>
            <a:ext cx="8253489" cy="136815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3284985"/>
            <a:ext cx="8253489" cy="288031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2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Results for Monotone Functions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Greedy Achieves</a:t>
            </a:r>
            <a:endParaRPr lang="en-US" b="1" u="sng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1-1/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dirty="0" smtClean="0"/>
              <a:t>approximation </a:t>
            </a:r>
            <a:r>
              <a:rPr lang="en-US" dirty="0"/>
              <a:t>[</a:t>
            </a:r>
            <a:r>
              <a:rPr lang="en-US" dirty="0" err="1"/>
              <a:t>Nemhauser</a:t>
            </a:r>
            <a:r>
              <a:rPr lang="en-US" dirty="0"/>
              <a:t> et al. 78</a:t>
            </a:r>
            <a:r>
              <a:rPr lang="en-US" dirty="0" smtClean="0"/>
              <a:t>].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Match a hardness of </a:t>
            </a:r>
            <a:r>
              <a:rPr lang="en-US" dirty="0"/>
              <a:t>[</a:t>
            </a:r>
            <a:r>
              <a:rPr lang="en-US" dirty="0" err="1"/>
              <a:t>Nemhauser</a:t>
            </a:r>
            <a:r>
              <a:rPr lang="en-US" dirty="0"/>
              <a:t> et al. 78</a:t>
            </a:r>
            <a:r>
              <a:rPr lang="en-US" dirty="0" smtClean="0"/>
              <a:t>]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nk</a:t>
            </a:r>
            <a:r>
              <a:rPr lang="en-US" dirty="0" smtClean="0">
                <a:sym typeface="Wingdings" pitchFamily="2" charset="2"/>
              </a:rPr>
              <a:t>) – oracle queries.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For other constraints: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½-approximation for a general </a:t>
            </a:r>
            <a:r>
              <a:rPr lang="en-US" dirty="0" err="1" smtClean="0">
                <a:sym typeface="Wingdings" pitchFamily="2" charset="2"/>
              </a:rPr>
              <a:t>matroid</a:t>
            </a:r>
            <a:r>
              <a:rPr lang="en-US" dirty="0" smtClean="0">
                <a:sym typeface="Wingdings" pitchFamily="2" charset="2"/>
              </a:rPr>
              <a:t> constraint. </a:t>
            </a:r>
            <a:r>
              <a:rPr lang="en-US" dirty="0"/>
              <a:t>[</a:t>
            </a:r>
            <a:r>
              <a:rPr lang="en-US" dirty="0" err="1"/>
              <a:t>Nemhauser</a:t>
            </a:r>
            <a:r>
              <a:rPr lang="en-US" dirty="0"/>
              <a:t> et al. 78</a:t>
            </a:r>
            <a:r>
              <a:rPr lang="en-US" dirty="0" smtClean="0"/>
              <a:t>]</a:t>
            </a:r>
            <a:endParaRPr lang="en-US" dirty="0" smtClean="0">
              <a:sym typeface="Wingdings" pitchFamily="2" charset="2"/>
            </a:endParaRP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(k+1)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dirty="0" smtClean="0"/>
              <a:t>-approximation </a:t>
            </a:r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-set systems. [</a:t>
            </a:r>
            <a:r>
              <a:rPr lang="en-US" dirty="0" err="1"/>
              <a:t>Nemhauser</a:t>
            </a:r>
            <a:r>
              <a:rPr lang="en-US" dirty="0"/>
              <a:t> et al. 78] (presented formally by [</a:t>
            </a:r>
            <a:r>
              <a:rPr lang="en-US" dirty="0" err="1"/>
              <a:t>Calinescu</a:t>
            </a:r>
            <a:r>
              <a:rPr lang="en-US" dirty="0"/>
              <a:t> et al. 11</a:t>
            </a:r>
            <a:r>
              <a:rPr lang="en-US" dirty="0" smtClean="0"/>
              <a:t>]).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Reducing the Number of Oracle Calls</a:t>
            </a:r>
            <a:endParaRPr lang="en-US" dirty="0" smtClean="0">
              <a:sym typeface="Symbol"/>
            </a:endParaRPr>
          </a:p>
          <a:p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nk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 oracle queries is very good compared to tight algorithms for more involved constraints.</a:t>
            </a:r>
          </a:p>
          <a:p>
            <a:r>
              <a:rPr lang="en-US" dirty="0" smtClean="0"/>
              <a:t>A new result gives 1 – 1/</a:t>
            </a:r>
            <a:r>
              <a:rPr lang="en-US" i="1" dirty="0" smtClean="0"/>
              <a:t>e – </a:t>
            </a:r>
            <a:r>
              <a:rPr lang="el-GR" i="1" dirty="0" smtClean="0"/>
              <a:t>ε</a:t>
            </a:r>
            <a:r>
              <a:rPr lang="en-US" dirty="0" smtClean="0"/>
              <a:t> approximation using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l-GR" i="1" dirty="0"/>
              <a:t>ε</a:t>
            </a:r>
            <a:r>
              <a:rPr lang="en-US" baseline="30000" dirty="0"/>
              <a:t>-1</a:t>
            </a:r>
            <a:r>
              <a:rPr lang="en-US" dirty="0"/>
              <a:t>log (</a:t>
            </a:r>
            <a:r>
              <a:rPr lang="en-US" i="1" dirty="0"/>
              <a:t>n</a:t>
            </a:r>
            <a:r>
              <a:rPr lang="en-US" dirty="0"/>
              <a:t> / </a:t>
            </a:r>
            <a:r>
              <a:rPr lang="el-GR" i="1" dirty="0" smtClean="0"/>
              <a:t>ε</a:t>
            </a:r>
            <a:r>
              <a:rPr lang="en-US" dirty="0" smtClean="0"/>
              <a:t>)) oracle queries. [</a:t>
            </a:r>
            <a:r>
              <a:rPr lang="en-US" dirty="0" err="1" smtClean="0"/>
              <a:t>Ashwinkumar</a:t>
            </a:r>
            <a:r>
              <a:rPr lang="en-US" dirty="0" smtClean="0"/>
              <a:t> and </a:t>
            </a:r>
            <a:r>
              <a:rPr lang="en-US" dirty="0" err="1" smtClean="0"/>
              <a:t>Vondrak</a:t>
            </a:r>
            <a:r>
              <a:rPr lang="en-US" dirty="0" smtClean="0"/>
              <a:t> 14]</a:t>
            </a:r>
          </a:p>
          <a:p>
            <a:r>
              <a:rPr lang="en-US" dirty="0" smtClean="0"/>
              <a:t>The number of oracle queries can be further reduced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log(</a:t>
            </a:r>
            <a:r>
              <a:rPr lang="el-GR" i="1" dirty="0"/>
              <a:t>ε</a:t>
            </a:r>
            <a:r>
              <a:rPr lang="en-US" baseline="30000" dirty="0" smtClean="0"/>
              <a:t>-1</a:t>
            </a:r>
            <a:r>
              <a:rPr lang="en-US" dirty="0" smtClean="0"/>
              <a:t>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431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About Non-monotone Functions?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77778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Approximation Ratio</a:t>
            </a:r>
          </a:p>
          <a:p>
            <a:r>
              <a:rPr lang="en-US" dirty="0" smtClean="0"/>
              <a:t>0.325 approximation via simulated annealing [</a:t>
            </a:r>
            <a:r>
              <a:rPr lang="en-US" dirty="0" err="1"/>
              <a:t>Oveis</a:t>
            </a:r>
            <a:r>
              <a:rPr lang="en-US" dirty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Vondrak</a:t>
            </a:r>
            <a:r>
              <a:rPr lang="en-US" dirty="0"/>
              <a:t> 11</a:t>
            </a:r>
            <a:r>
              <a:rPr lang="en-US" dirty="0" smtClean="0"/>
              <a:t>]</a:t>
            </a:r>
          </a:p>
          <a:p>
            <a:r>
              <a:rPr lang="en-US" dirty="0" smtClean="0"/>
              <a:t>1/</a:t>
            </a:r>
            <a:r>
              <a:rPr lang="en-US" i="1" dirty="0" smtClean="0"/>
              <a:t>e</a:t>
            </a:r>
            <a:r>
              <a:rPr lang="en-US" dirty="0" smtClean="0"/>
              <a:t> – </a:t>
            </a:r>
            <a:r>
              <a:rPr lang="en-US" i="1" dirty="0" smtClean="0"/>
              <a:t>o</a:t>
            </a:r>
            <a:r>
              <a:rPr lang="en-US" dirty="0" smtClean="0"/>
              <a:t>(1) approximation (measured continuous greedy) [Feldman et al. 11]</a:t>
            </a:r>
          </a:p>
          <a:p>
            <a:r>
              <a:rPr lang="en-US" dirty="0" smtClean="0"/>
              <a:t>0.491 hardness [</a:t>
            </a:r>
            <a:r>
              <a:rPr lang="en-US" dirty="0" err="1"/>
              <a:t>Oveis</a:t>
            </a:r>
            <a:r>
              <a:rPr lang="en-US" dirty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Vondrak</a:t>
            </a:r>
            <a:r>
              <a:rPr lang="en-US" dirty="0"/>
              <a:t> 11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Oracle Queries</a:t>
            </a:r>
          </a:p>
          <a:p>
            <a:r>
              <a:rPr lang="en-US" dirty="0"/>
              <a:t>Both algorithms </a:t>
            </a:r>
            <a:r>
              <a:rPr lang="en-US" dirty="0" smtClean="0"/>
              <a:t>require many oracle queries.</a:t>
            </a:r>
          </a:p>
          <a:p>
            <a:r>
              <a:rPr lang="en-US" dirty="0" smtClean="0"/>
              <a:t>The greedy algorithm requires few oracle queries, but guarantees no constant approximation ratio.</a:t>
            </a:r>
          </a:p>
          <a:p>
            <a:pPr lvl="1"/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marL="457200" lvl="1" indent="0">
              <a:buNone/>
            </a:pPr>
            <a:endParaRPr lang="en-US" i="1" dirty="0"/>
          </a:p>
          <a:p>
            <a:pPr lvl="1"/>
            <a:r>
              <a:rPr lang="en-US" dirty="0"/>
              <a:t>The greedy algorithm will select </a:t>
            </a:r>
            <a:r>
              <a:rPr lang="en-US" i="1" dirty="0"/>
              <a:t>v</a:t>
            </a:r>
            <a:r>
              <a:rPr lang="en-US" dirty="0"/>
              <a:t> in the first iteration.</a:t>
            </a:r>
            <a:endParaRPr lang="en-US" dirty="0" smtClean="0"/>
          </a:p>
          <a:p>
            <a:pPr marL="0" indent="0">
              <a:buNone/>
            </a:pPr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94024564"/>
              </p:ext>
            </p:extLst>
          </p:nvPr>
        </p:nvGraphicFramePr>
        <p:xfrm>
          <a:off x="2398613" y="5005288"/>
          <a:ext cx="4765675" cy="1016000"/>
        </p:xfrm>
        <a:graphic>
          <a:graphicData uri="http://schemas.openxmlformats.org/presentationml/2006/ole">
            <p:oleObj spid="_x0000_s151638" name="Equation" r:id="rId3" imgW="3454400" imgH="736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2777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18997</TotalTime>
  <Words>2258</Words>
  <Application>Microsoft Office PowerPoint</Application>
  <PresentationFormat>On-screen Show (4:3)</PresentationFormat>
  <Paragraphs>379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Submodular Maximization with Cardinality Constraints</vt:lpstr>
      <vt:lpstr>Set Functions</vt:lpstr>
      <vt:lpstr>Submodularity - Definition</vt:lpstr>
      <vt:lpstr>Submodular Function - Example</vt:lpstr>
      <vt:lpstr>Where can One Find Submodular Set Functions?</vt:lpstr>
      <vt:lpstr>Maximization Subject to a Cardinality Constraint</vt:lpstr>
      <vt:lpstr>The (Classical) Greedy Algorithm</vt:lpstr>
      <vt:lpstr>Results for Monotone Functions</vt:lpstr>
      <vt:lpstr>What About Non-monotone Functions?</vt:lpstr>
      <vt:lpstr>The Random Greedy Algorithm</vt:lpstr>
      <vt:lpstr>Warm Up: Analysis for Monotone Functions</vt:lpstr>
      <vt:lpstr>Warm Up: Analysis for Monotone Functions (cont.)</vt:lpstr>
      <vt:lpstr>Reduction for Non-monotone Functions</vt:lpstr>
      <vt:lpstr>Analysis for Non-monotone Functions (cont.)</vt:lpstr>
      <vt:lpstr>Analysis for Non-monotone Functions (cont.)</vt:lpstr>
      <vt:lpstr>Analysis for Non-monotone Functions (cont.)</vt:lpstr>
      <vt:lpstr>Proof of the Helper Lemma</vt:lpstr>
      <vt:lpstr>Proof of the Helper Lemma (cont.)</vt:lpstr>
      <vt:lpstr>Playing with the Size of Mi</vt:lpstr>
      <vt:lpstr>And yet…</vt:lpstr>
      <vt:lpstr>And yet… (cont.)</vt:lpstr>
      <vt:lpstr>Equality Cardinality Constraint</vt:lpstr>
      <vt:lpstr>Understanding the Approximation Ratio</vt:lpstr>
      <vt:lpstr>Reduction</vt:lpstr>
      <vt:lpstr>Analysis Intuition</vt:lpstr>
      <vt:lpstr>Other Results</vt:lpstr>
      <vt:lpstr>Open Problems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Julia</cp:lastModifiedBy>
  <cp:revision>1157</cp:revision>
  <dcterms:created xsi:type="dcterms:W3CDTF">2009-11-07T08:14:49Z</dcterms:created>
  <dcterms:modified xsi:type="dcterms:W3CDTF">2013-12-25T08:22:14Z</dcterms:modified>
</cp:coreProperties>
</file>